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74" r:id="rId3"/>
    <p:sldId id="275" r:id="rId4"/>
    <p:sldId id="258" r:id="rId5"/>
    <p:sldId id="259" r:id="rId6"/>
    <p:sldId id="260" r:id="rId7"/>
    <p:sldId id="261" r:id="rId8"/>
    <p:sldId id="262" r:id="rId9"/>
    <p:sldId id="263" r:id="rId10"/>
    <p:sldId id="264" r:id="rId11"/>
    <p:sldId id="265" r:id="rId12"/>
    <p:sldId id="269" r:id="rId13"/>
    <p:sldId id="266" r:id="rId14"/>
    <p:sldId id="268" r:id="rId15"/>
    <p:sldId id="267" r:id="rId16"/>
    <p:sldId id="270" r:id="rId17"/>
    <p:sldId id="273" r:id="rId18"/>
    <p:sldId id="25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8" d="100"/>
          <a:sy n="108" d="100"/>
        </p:scale>
        <p:origin x="6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999DF3-84F6-4910-9C7C-DD9B8E427C77}" type="datetimeFigureOut">
              <a:rPr lang="zh-TW" altLang="en-US" smtClean="0"/>
              <a:t>2020/9/9</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759A37-3D44-4776-9110-38844D5365F9}" type="slidenum">
              <a:rPr lang="zh-TW" altLang="en-US" smtClean="0"/>
              <a:t>‹#›</a:t>
            </a:fld>
            <a:endParaRPr lang="zh-TW" altLang="en-US"/>
          </a:p>
        </p:txBody>
      </p:sp>
    </p:spTree>
    <p:extLst>
      <p:ext uri="{BB962C8B-B14F-4D97-AF65-F5344CB8AC3E}">
        <p14:creationId xmlns:p14="http://schemas.microsoft.com/office/powerpoint/2010/main" val="2579930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當駕駛員未能將前兆與危險聯繫起來時，可能會發生</a:t>
            </a:r>
            <a:r>
              <a:rPr lang="zh-TW" altLang="en-US" sz="1200" b="0" i="1" kern="1200" dirty="0">
                <a:solidFill>
                  <a:schemeClr val="tx1"/>
                </a:solidFill>
                <a:effectLst/>
                <a:latin typeface="+mn-lt"/>
                <a:ea typeface="+mn-ea"/>
                <a:cs typeface="+mn-cs"/>
              </a:rPr>
              <a:t>意外</a:t>
            </a:r>
            <a:r>
              <a:rPr lang="zh-TW" altLang="en-US" sz="1200" b="0" i="0" kern="1200" dirty="0">
                <a:solidFill>
                  <a:schemeClr val="tx1"/>
                </a:solidFill>
                <a:effectLst/>
                <a:latin typeface="+mn-lt"/>
                <a:ea typeface="+mn-ea"/>
                <a:cs typeface="+mn-cs"/>
              </a:rPr>
              <a:t>。</a:t>
            </a:r>
            <a:endParaRPr lang="en-US" altLang="zh-TW" sz="1200" b="0" i="0" kern="1200" dirty="0">
              <a:solidFill>
                <a:schemeClr val="tx1"/>
              </a:solidFill>
              <a:effectLst/>
              <a:latin typeface="+mn-lt"/>
              <a:ea typeface="+mn-ea"/>
              <a:cs typeface="+mn-cs"/>
            </a:endParaRPr>
          </a:p>
          <a:p>
            <a:r>
              <a:rPr lang="zh-TW" altLang="en-US" sz="1200" b="0" i="0" kern="1200" dirty="0">
                <a:solidFill>
                  <a:schemeClr val="tx1"/>
                </a:solidFill>
                <a:effectLst/>
                <a:latin typeface="+mn-lt"/>
                <a:ea typeface="+mn-ea"/>
                <a:cs typeface="+mn-cs"/>
              </a:rPr>
              <a:t>要求駕駛員考慮兩種不同刺激（麵包和兒童）一起發生的可能性。</a:t>
            </a:r>
            <a:endParaRPr lang="en-US" altLang="zh-TW" sz="1200" b="0" i="0" kern="1200" dirty="0">
              <a:solidFill>
                <a:schemeClr val="tx1"/>
              </a:solidFill>
              <a:effectLst/>
              <a:latin typeface="+mn-lt"/>
              <a:ea typeface="+mn-ea"/>
              <a:cs typeface="+mn-cs"/>
            </a:endParaRPr>
          </a:p>
          <a:p>
            <a:r>
              <a:rPr lang="zh-TW" altLang="en-US" dirty="0">
                <a:solidFill>
                  <a:schemeClr val="bg2">
                    <a:lumMod val="50000"/>
                  </a:schemeClr>
                </a:solidFill>
              </a:rPr>
              <a:t>駕駛員需要監視這兩個前驅體，然後才能專注於決定過馬路到達公共汽車的行人。</a:t>
            </a:r>
            <a:endParaRPr lang="zh-TW" altLang="en-US" dirty="0"/>
          </a:p>
        </p:txBody>
      </p:sp>
      <p:sp>
        <p:nvSpPr>
          <p:cNvPr id="4" name="投影片編號版面配置區 3"/>
          <p:cNvSpPr>
            <a:spLocks noGrp="1"/>
          </p:cNvSpPr>
          <p:nvPr>
            <p:ph type="sldNum" sz="quarter" idx="5"/>
          </p:nvPr>
        </p:nvSpPr>
        <p:spPr/>
        <p:txBody>
          <a:bodyPr/>
          <a:lstStyle/>
          <a:p>
            <a:fld id="{CC759A37-3D44-4776-9110-38844D5365F9}" type="slidenum">
              <a:rPr lang="zh-TW" altLang="en-US" smtClean="0"/>
              <a:t>3</a:t>
            </a:fld>
            <a:endParaRPr lang="zh-TW" altLang="en-US"/>
          </a:p>
        </p:txBody>
      </p:sp>
    </p:spTree>
    <p:extLst>
      <p:ext uri="{BB962C8B-B14F-4D97-AF65-F5344CB8AC3E}">
        <p14:creationId xmlns:p14="http://schemas.microsoft.com/office/powerpoint/2010/main" val="1652169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底部面板顯示了包含行為預測前兆的中心屏幕：一個小孩在左側停放的汽車之間等待過馬路。</a:t>
            </a:r>
            <a:endParaRPr lang="zh-TW" altLang="en-US" dirty="0"/>
          </a:p>
        </p:txBody>
      </p:sp>
      <p:sp>
        <p:nvSpPr>
          <p:cNvPr id="4" name="投影片編號版面配置區 3"/>
          <p:cNvSpPr>
            <a:spLocks noGrp="1"/>
          </p:cNvSpPr>
          <p:nvPr>
            <p:ph type="sldNum" sz="quarter" idx="5"/>
          </p:nvPr>
        </p:nvSpPr>
        <p:spPr/>
        <p:txBody>
          <a:bodyPr/>
          <a:lstStyle/>
          <a:p>
            <a:fld id="{CC759A37-3D44-4776-9110-38844D5365F9}" type="slidenum">
              <a:rPr lang="zh-TW" altLang="en-US" smtClean="0"/>
              <a:t>5</a:t>
            </a:fld>
            <a:endParaRPr lang="zh-TW" altLang="en-US"/>
          </a:p>
        </p:txBody>
      </p:sp>
    </p:spTree>
    <p:extLst>
      <p:ext uri="{BB962C8B-B14F-4D97-AF65-F5344CB8AC3E}">
        <p14:creationId xmlns:p14="http://schemas.microsoft.com/office/powerpoint/2010/main" val="2863262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兒童在路邊的停著的汽車之間</a:t>
            </a:r>
            <a:r>
              <a:rPr lang="en-US" altLang="zh-TW" dirty="0"/>
              <a:t>/</a:t>
            </a:r>
            <a:r>
              <a:rPr lang="zh-TW" altLang="en-US" dirty="0"/>
              <a:t>兒童跑到路上</a:t>
            </a:r>
            <a:endParaRPr lang="en-US" altLang="zh-TW" dirty="0"/>
          </a:p>
          <a:p>
            <a:r>
              <a:rPr lang="zh-TW" altLang="en-US" dirty="0"/>
              <a:t>在附近的小路等著的車</a:t>
            </a:r>
            <a:r>
              <a:rPr lang="en-US" altLang="zh-TW" dirty="0"/>
              <a:t>/</a:t>
            </a:r>
            <a:r>
              <a:rPr lang="zh-TW" altLang="en-US" dirty="0"/>
              <a:t>汽車駛路駕駛著在的那條路</a:t>
            </a:r>
            <a:endParaRPr lang="en-US" altLang="zh-TW" dirty="0"/>
          </a:p>
          <a:p>
            <a:r>
              <a:rPr lang="zh-TW" altLang="en-US" dirty="0"/>
              <a:t>對向車道的摩托車停下來等待轉進附近的小路</a:t>
            </a:r>
            <a:r>
              <a:rPr lang="en-US" altLang="zh-TW" dirty="0"/>
              <a:t>/</a:t>
            </a:r>
            <a:r>
              <a:rPr lang="zh-TW" altLang="en-US" dirty="0"/>
              <a:t>摩托車在駕駛者面前轉彎</a:t>
            </a:r>
            <a:endParaRPr lang="en-US" altLang="zh-TW" dirty="0"/>
          </a:p>
          <a:p>
            <a:r>
              <a:rPr lang="zh-TW" altLang="en-US" dirty="0"/>
              <a:t>旁邊停著的冰淇淋車</a:t>
            </a:r>
            <a:r>
              <a:rPr lang="en-US" altLang="zh-TW" dirty="0"/>
              <a:t>/</a:t>
            </a:r>
            <a:r>
              <a:rPr lang="zh-TW" altLang="en-US" dirty="0"/>
              <a:t>小孩子從貨車後面衝出來，跑進駕駛著在地道路上</a:t>
            </a:r>
            <a:endParaRPr lang="en-US" altLang="zh-TW" dirty="0"/>
          </a:p>
          <a:p>
            <a:r>
              <a:rPr lang="zh-TW" altLang="en-US" dirty="0"/>
              <a:t>越位平放的卡車</a:t>
            </a:r>
            <a:r>
              <a:rPr lang="en-US" altLang="zh-TW" dirty="0"/>
              <a:t>(</a:t>
            </a:r>
            <a:r>
              <a:rPr lang="zh-TW" altLang="en-US" dirty="0"/>
              <a:t>帶有閃爍的危險警告燈</a:t>
            </a:r>
            <a:r>
              <a:rPr lang="en-US" altLang="zh-TW" dirty="0"/>
              <a:t>)/</a:t>
            </a:r>
            <a:r>
              <a:rPr lang="zh-TW" altLang="en-US" dirty="0"/>
              <a:t>一個男人提著箱子從卡車後面走出來</a:t>
            </a:r>
            <a:endParaRPr lang="en-US" altLang="zh-TW" dirty="0"/>
          </a:p>
          <a:p>
            <a:r>
              <a:rPr lang="zh-TW" altLang="en-US" dirty="0"/>
              <a:t>盲彎</a:t>
            </a:r>
            <a:r>
              <a:rPr lang="en-US" altLang="zh-TW" dirty="0"/>
              <a:t>/</a:t>
            </a:r>
            <a:r>
              <a:rPr lang="zh-TW" altLang="en-US" dirty="0"/>
              <a:t>附近的卡車，危險警告燈壞掉了</a:t>
            </a:r>
            <a:endParaRPr lang="en-US" altLang="zh-TW" dirty="0"/>
          </a:p>
          <a:p>
            <a:r>
              <a:rPr lang="zh-TW" altLang="en-US" dirty="0"/>
              <a:t>停放在附近的巴士，行人在中央分隔島上</a:t>
            </a:r>
            <a:r>
              <a:rPr lang="en-US" altLang="zh-TW" dirty="0"/>
              <a:t>/</a:t>
            </a:r>
            <a:r>
              <a:rPr lang="zh-TW" altLang="en-US" dirty="0"/>
              <a:t>行人離開中央分隔島走進駕駛者在的車道上</a:t>
            </a:r>
            <a:endParaRPr lang="en-US" altLang="zh-TW" dirty="0"/>
          </a:p>
          <a:p>
            <a:r>
              <a:rPr lang="zh-TW" altLang="en-US" dirty="0"/>
              <a:t>在十字路口的左側和右側是空的</a:t>
            </a:r>
            <a:r>
              <a:rPr lang="en-US" altLang="zh-TW" dirty="0"/>
              <a:t>/</a:t>
            </a:r>
            <a:r>
              <a:rPr lang="zh-TW" altLang="en-US" dirty="0"/>
              <a:t>路口的路邊停著的車</a:t>
            </a:r>
            <a:r>
              <a:rPr lang="en-US" altLang="zh-TW" dirty="0"/>
              <a:t>(</a:t>
            </a:r>
            <a:r>
              <a:rPr lang="zh-TW" altLang="en-US" dirty="0"/>
              <a:t>越位</a:t>
            </a:r>
            <a:r>
              <a:rPr lang="en-US" altLang="zh-TW" dirty="0"/>
              <a:t>)</a:t>
            </a:r>
            <a:r>
              <a:rPr lang="zh-TW" altLang="en-US" dirty="0"/>
              <a:t>沒有讓路，突然插進來</a:t>
            </a:r>
            <a:endParaRPr lang="en-US" altLang="zh-TW" dirty="0"/>
          </a:p>
          <a:p>
            <a:r>
              <a:rPr lang="zh-TW" altLang="en-US" dirty="0"/>
              <a:t>兩名行人，一名在附近的人行道上向越位的行人招手</a:t>
            </a:r>
            <a:r>
              <a:rPr lang="en-US" altLang="zh-TW" dirty="0"/>
              <a:t>/</a:t>
            </a:r>
            <a:r>
              <a:rPr lang="zh-TW" altLang="en-US" dirty="0"/>
              <a:t>越位的行人走進駕駛者在的道路上</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CC759A37-3D44-4776-9110-38844D5365F9}" type="slidenum">
              <a:rPr lang="zh-TW" altLang="en-US" smtClean="0"/>
              <a:t>6</a:t>
            </a:fld>
            <a:endParaRPr lang="zh-TW" altLang="en-US"/>
          </a:p>
        </p:txBody>
      </p:sp>
    </p:spTree>
    <p:extLst>
      <p:ext uri="{BB962C8B-B14F-4D97-AF65-F5344CB8AC3E}">
        <p14:creationId xmlns:p14="http://schemas.microsoft.com/office/powerpoint/2010/main" val="320897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該</a:t>
            </a:r>
            <a:r>
              <a:rPr lang="zh-TW" altLang="en-US" sz="1200" b="0" i="1" kern="1200" dirty="0">
                <a:solidFill>
                  <a:schemeClr val="tx1"/>
                </a:solidFill>
                <a:effectLst/>
                <a:latin typeface="+mn-lt"/>
                <a:ea typeface="+mn-ea"/>
                <a:cs typeface="+mn-cs"/>
              </a:rPr>
              <a:t>風險窗口</a:t>
            </a:r>
            <a:r>
              <a:rPr lang="zh-TW" altLang="en-US" sz="1200" b="0" i="0" kern="1200" dirty="0">
                <a:solidFill>
                  <a:schemeClr val="tx1"/>
                </a:solidFill>
                <a:effectLst/>
                <a:latin typeface="+mn-lt"/>
                <a:ea typeface="+mn-ea"/>
                <a:cs typeface="+mn-cs"/>
              </a:rPr>
              <a:t>從當危險被觸發，完成後學員的車要么撞向或成功的渡過過去的危險開始。除了眼動措施外，對於每種危險 ，</a:t>
            </a:r>
            <a:r>
              <a:rPr lang="en-US" altLang="zh-TW" sz="1200" b="0" i="0" kern="1200" dirty="0">
                <a:solidFill>
                  <a:schemeClr val="tx1"/>
                </a:solidFill>
                <a:effectLst/>
                <a:latin typeface="+mn-lt"/>
                <a:ea typeface="+mn-ea"/>
                <a:cs typeface="+mn-cs"/>
              </a:rPr>
              <a:t>100  m</a:t>
            </a:r>
            <a:r>
              <a:rPr lang="zh-TW" altLang="en-US" sz="1200" b="0" i="0" kern="1200" dirty="0">
                <a:solidFill>
                  <a:schemeClr val="tx1"/>
                </a:solidFill>
                <a:effectLst/>
                <a:latin typeface="+mn-lt"/>
                <a:ea typeface="+mn-ea"/>
                <a:cs typeface="+mn-cs"/>
              </a:rPr>
              <a:t>進近時，模擬器以</a:t>
            </a:r>
            <a:r>
              <a:rPr lang="en-US" altLang="zh-TW" sz="1200" b="0" i="0" kern="1200" dirty="0">
                <a:solidFill>
                  <a:schemeClr val="tx1"/>
                </a:solidFill>
                <a:effectLst/>
                <a:latin typeface="+mn-lt"/>
                <a:ea typeface="+mn-ea"/>
                <a:cs typeface="+mn-cs"/>
              </a:rPr>
              <a:t>10 m</a:t>
            </a:r>
            <a:r>
              <a:rPr lang="zh-TW" altLang="en-US" sz="1200" b="0" i="0" kern="1200" dirty="0">
                <a:solidFill>
                  <a:schemeClr val="tx1"/>
                </a:solidFill>
                <a:effectLst/>
                <a:latin typeface="+mn-lt"/>
                <a:ea typeface="+mn-ea"/>
                <a:cs typeface="+mn-cs"/>
              </a:rPr>
              <a:t>的間隔記錄速度。</a:t>
            </a:r>
            <a:endParaRPr lang="zh-TW" altLang="en-US" dirty="0"/>
          </a:p>
        </p:txBody>
      </p:sp>
      <p:sp>
        <p:nvSpPr>
          <p:cNvPr id="4" name="投影片編號版面配置區 3"/>
          <p:cNvSpPr>
            <a:spLocks noGrp="1"/>
          </p:cNvSpPr>
          <p:nvPr>
            <p:ph type="sldNum" sz="quarter" idx="5"/>
          </p:nvPr>
        </p:nvSpPr>
        <p:spPr/>
        <p:txBody>
          <a:bodyPr/>
          <a:lstStyle/>
          <a:p>
            <a:fld id="{CC759A37-3D44-4776-9110-38844D5365F9}" type="slidenum">
              <a:rPr lang="zh-TW" altLang="en-US" smtClean="0"/>
              <a:t>7</a:t>
            </a:fld>
            <a:endParaRPr lang="zh-TW" altLang="en-US"/>
          </a:p>
        </p:txBody>
      </p:sp>
    </p:spTree>
    <p:extLst>
      <p:ext uri="{BB962C8B-B14F-4D97-AF65-F5344CB8AC3E}">
        <p14:creationId xmlns:p14="http://schemas.microsoft.com/office/powerpoint/2010/main" val="372844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DF</a:t>
            </a:r>
            <a:r>
              <a:rPr lang="zh-TW" altLang="en-US" dirty="0"/>
              <a:t>則無任何差異</a:t>
            </a:r>
          </a:p>
        </p:txBody>
      </p:sp>
      <p:sp>
        <p:nvSpPr>
          <p:cNvPr id="4" name="投影片編號版面配置區 3"/>
          <p:cNvSpPr>
            <a:spLocks noGrp="1"/>
          </p:cNvSpPr>
          <p:nvPr>
            <p:ph type="sldNum" sz="quarter" idx="5"/>
          </p:nvPr>
        </p:nvSpPr>
        <p:spPr/>
        <p:txBody>
          <a:bodyPr/>
          <a:lstStyle/>
          <a:p>
            <a:fld id="{CC759A37-3D44-4776-9110-38844D5365F9}" type="slidenum">
              <a:rPr lang="zh-TW" altLang="en-US" smtClean="0"/>
              <a:t>9</a:t>
            </a:fld>
            <a:endParaRPr lang="zh-TW" altLang="en-US"/>
          </a:p>
        </p:txBody>
      </p:sp>
    </p:spTree>
    <p:extLst>
      <p:ext uri="{BB962C8B-B14F-4D97-AF65-F5344CB8AC3E}">
        <p14:creationId xmlns:p14="http://schemas.microsoft.com/office/powerpoint/2010/main" val="1016273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kern="1200" dirty="0">
                <a:solidFill>
                  <a:schemeClr val="tx1"/>
                </a:solidFill>
                <a:effectLst/>
                <a:latin typeface="+mn-lt"/>
                <a:ea typeface="+mn-ea"/>
                <a:cs typeface="+mn-cs"/>
              </a:rPr>
              <a:t>在危險前</a:t>
            </a:r>
            <a:r>
              <a:rPr lang="en-US" altLang="zh-TW" sz="1200" b="0" i="0" kern="1200" dirty="0">
                <a:solidFill>
                  <a:schemeClr val="tx1"/>
                </a:solidFill>
                <a:effectLst/>
                <a:latin typeface="+mn-lt"/>
                <a:ea typeface="+mn-ea"/>
                <a:cs typeface="+mn-cs"/>
              </a:rPr>
              <a:t>100  m</a:t>
            </a:r>
            <a:r>
              <a:rPr lang="zh-TW" altLang="en-US" sz="1200" b="0" i="0" kern="1200" dirty="0">
                <a:solidFill>
                  <a:schemeClr val="tx1"/>
                </a:solidFill>
                <a:effectLst/>
                <a:latin typeface="+mn-lt"/>
                <a:ea typeface="+mn-ea"/>
                <a:cs typeface="+mn-cs"/>
              </a:rPr>
              <a:t>處最大的速度</a:t>
            </a:r>
            <a:endParaRPr lang="zh-TW" altLang="en-US" dirty="0"/>
          </a:p>
        </p:txBody>
      </p:sp>
      <p:sp>
        <p:nvSpPr>
          <p:cNvPr id="4" name="投影片編號版面配置區 3"/>
          <p:cNvSpPr>
            <a:spLocks noGrp="1"/>
          </p:cNvSpPr>
          <p:nvPr>
            <p:ph type="sldNum" sz="quarter" idx="5"/>
          </p:nvPr>
        </p:nvSpPr>
        <p:spPr/>
        <p:txBody>
          <a:bodyPr/>
          <a:lstStyle/>
          <a:p>
            <a:fld id="{CC759A37-3D44-4776-9110-38844D5365F9}" type="slidenum">
              <a:rPr lang="zh-TW" altLang="en-US" smtClean="0"/>
              <a:t>16</a:t>
            </a:fld>
            <a:endParaRPr lang="zh-TW" altLang="en-US"/>
          </a:p>
        </p:txBody>
      </p:sp>
    </p:spTree>
    <p:extLst>
      <p:ext uri="{BB962C8B-B14F-4D97-AF65-F5344CB8AC3E}">
        <p14:creationId xmlns:p14="http://schemas.microsoft.com/office/powerpoint/2010/main" val="3191026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CC759A37-3D44-4776-9110-38844D5365F9}" type="slidenum">
              <a:rPr lang="zh-TW" altLang="en-US" smtClean="0"/>
              <a:t>17</a:t>
            </a:fld>
            <a:endParaRPr lang="zh-TW" altLang="en-US"/>
          </a:p>
        </p:txBody>
      </p:sp>
    </p:spTree>
    <p:extLst>
      <p:ext uri="{BB962C8B-B14F-4D97-AF65-F5344CB8AC3E}">
        <p14:creationId xmlns:p14="http://schemas.microsoft.com/office/powerpoint/2010/main" val="2907197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650528"/>
          </a:xfrm>
        </p:spPr>
        <p:txBody>
          <a:bodyPr anchor="b">
            <a:normAutofit/>
          </a:bodyPr>
          <a:lstStyle>
            <a:lvl1pPr algn="ctr">
              <a:lnSpc>
                <a:spcPct val="85000"/>
              </a:lnSpc>
              <a:defRPr sz="4000" b="1" cap="all" baseline="0">
                <a:solidFill>
                  <a:schemeClr val="tx1"/>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dirty="0"/>
              <a:t>按一下以編輯母片子標題樣式</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9DA6D783-0A67-44AD-B356-0C951E1F6EBE}" type="datetimeFigureOut">
              <a:rPr lang="zh-TW" altLang="en-US" smtClean="0"/>
              <a:t>2020/9/9</a:t>
            </a:fld>
            <a:endParaRPr lang="zh-TW" alt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zh-TW" alt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05A8429-9A48-4062-99E2-C9BAB0EE2E76}" type="slidenum">
              <a:rPr lang="zh-TW" altLang="en-US" smtClean="0"/>
              <a:t>‹#›</a:t>
            </a:fld>
            <a:endParaRPr lang="zh-TW" altLang="en-US"/>
          </a:p>
        </p:txBody>
      </p:sp>
      <p:cxnSp>
        <p:nvCxnSpPr>
          <p:cNvPr id="8" name="Straight Connector 7"/>
          <p:cNvCxnSpPr/>
          <p:nvPr/>
        </p:nvCxnSpPr>
        <p:spPr>
          <a:xfrm>
            <a:off x="1981199" y="3397133"/>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133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DA6D783-0A67-44AD-B356-0C951E1F6EBE}" type="datetimeFigureOut">
              <a:rPr lang="zh-TW" altLang="en-US" smtClean="0"/>
              <a:t>2020/9/9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05A8429-9A48-4062-99E2-C9BAB0EE2E76}" type="slidenum">
              <a:rPr lang="zh-TW" altLang="en-US" smtClean="0"/>
              <a:t>‹#›</a:t>
            </a:fld>
            <a:endParaRPr lang="zh-TW" altLang="en-US"/>
          </a:p>
        </p:txBody>
      </p:sp>
    </p:spTree>
    <p:extLst>
      <p:ext uri="{BB962C8B-B14F-4D97-AF65-F5344CB8AC3E}">
        <p14:creationId xmlns:p14="http://schemas.microsoft.com/office/powerpoint/2010/main" val="2700237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DA6D783-0A67-44AD-B356-0C951E1F6EBE}" type="datetimeFigureOut">
              <a:rPr lang="zh-TW" altLang="en-US" smtClean="0"/>
              <a:t>2020/9/9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05A8429-9A48-4062-99E2-C9BAB0EE2E76}" type="slidenum">
              <a:rPr lang="zh-TW" altLang="en-US" smtClean="0"/>
              <a:t>‹#›</a:t>
            </a:fld>
            <a:endParaRPr lang="zh-TW" altLang="en-US"/>
          </a:p>
        </p:txBody>
      </p:sp>
    </p:spTree>
    <p:extLst>
      <p:ext uri="{BB962C8B-B14F-4D97-AF65-F5344CB8AC3E}">
        <p14:creationId xmlns:p14="http://schemas.microsoft.com/office/powerpoint/2010/main" val="2414832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DA6D783-0A67-44AD-B356-0C951E1F6EBE}" type="datetimeFigureOut">
              <a:rPr lang="zh-TW" altLang="en-US" smtClean="0"/>
              <a:t>2020/9/9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05A8429-9A48-4062-99E2-C9BAB0EE2E76}" type="slidenum">
              <a:rPr lang="zh-TW" altLang="en-US" smtClean="0"/>
              <a:t>‹#›</a:t>
            </a:fld>
            <a:endParaRPr lang="zh-TW" altLang="en-US"/>
          </a:p>
        </p:txBody>
      </p:sp>
    </p:spTree>
    <p:extLst>
      <p:ext uri="{BB962C8B-B14F-4D97-AF65-F5344CB8AC3E}">
        <p14:creationId xmlns:p14="http://schemas.microsoft.com/office/powerpoint/2010/main" val="312607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zh-TW" altLang="en-US"/>
              <a:t>按一下以編輯母片標題樣式</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9DA6D783-0A67-44AD-B356-0C951E1F6EBE}" type="datetimeFigureOut">
              <a:rPr lang="zh-TW" altLang="en-US" smtClean="0"/>
              <a:t>2020/9/9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405A8429-9A48-4062-99E2-C9BAB0EE2E76}" type="slidenum">
              <a:rPr lang="zh-TW" altLang="en-US" smtClean="0"/>
              <a:t>‹#›</a:t>
            </a:fld>
            <a:endParaRPr lang="zh-TW" altLang="en-US"/>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762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9DA6D783-0A67-44AD-B356-0C951E1F6EBE}" type="datetimeFigureOut">
              <a:rPr lang="zh-TW" altLang="en-US" smtClean="0"/>
              <a:t>2020/9/9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05A8429-9A48-4062-99E2-C9BAB0EE2E76}" type="slidenum">
              <a:rPr lang="zh-TW" altLang="en-US" smtClean="0"/>
              <a:t>‹#›</a:t>
            </a:fld>
            <a:endParaRPr lang="zh-TW" altLang="en-US"/>
          </a:p>
        </p:txBody>
      </p:sp>
    </p:spTree>
    <p:extLst>
      <p:ext uri="{BB962C8B-B14F-4D97-AF65-F5344CB8AC3E}">
        <p14:creationId xmlns:p14="http://schemas.microsoft.com/office/powerpoint/2010/main" val="1239467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9DA6D783-0A67-44AD-B356-0C951E1F6EBE}" type="datetimeFigureOut">
              <a:rPr lang="zh-TW" altLang="en-US" smtClean="0"/>
              <a:t>2020/9/9</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405A8429-9A48-4062-99E2-C9BAB0EE2E76}" type="slidenum">
              <a:rPr lang="zh-TW" altLang="en-US" smtClean="0"/>
              <a:t>‹#›</a:t>
            </a:fld>
            <a:endParaRPr lang="zh-TW" altLang="en-US"/>
          </a:p>
        </p:txBody>
      </p:sp>
    </p:spTree>
    <p:extLst>
      <p:ext uri="{BB962C8B-B14F-4D97-AF65-F5344CB8AC3E}">
        <p14:creationId xmlns:p14="http://schemas.microsoft.com/office/powerpoint/2010/main" val="329795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9DA6D783-0A67-44AD-B356-0C951E1F6EBE}" type="datetimeFigureOut">
              <a:rPr lang="zh-TW" altLang="en-US" smtClean="0"/>
              <a:t>2020/9/9</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405A8429-9A48-4062-99E2-C9BAB0EE2E76}" type="slidenum">
              <a:rPr lang="zh-TW" altLang="en-US" smtClean="0"/>
              <a:t>‹#›</a:t>
            </a:fld>
            <a:endParaRPr lang="zh-TW" altLang="en-US"/>
          </a:p>
        </p:txBody>
      </p:sp>
    </p:spTree>
    <p:extLst>
      <p:ext uri="{BB962C8B-B14F-4D97-AF65-F5344CB8AC3E}">
        <p14:creationId xmlns:p14="http://schemas.microsoft.com/office/powerpoint/2010/main" val="171978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6D783-0A67-44AD-B356-0C951E1F6EBE}" type="datetimeFigureOut">
              <a:rPr lang="zh-TW" altLang="en-US" smtClean="0"/>
              <a:t>2020/9/9</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405A8429-9A48-4062-99E2-C9BAB0EE2E76}" type="slidenum">
              <a:rPr lang="zh-TW" altLang="en-US" smtClean="0"/>
              <a:t>‹#›</a:t>
            </a:fld>
            <a:endParaRPr lang="zh-TW" altLang="en-US"/>
          </a:p>
        </p:txBody>
      </p:sp>
    </p:spTree>
    <p:extLst>
      <p:ext uri="{BB962C8B-B14F-4D97-AF65-F5344CB8AC3E}">
        <p14:creationId xmlns:p14="http://schemas.microsoft.com/office/powerpoint/2010/main" val="273227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zh-TW" altLang="en-US"/>
              <a:t>按一下以編輯母片標題樣式</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9DA6D783-0A67-44AD-B356-0C951E1F6EBE}" type="datetimeFigureOut">
              <a:rPr lang="zh-TW" altLang="en-US" smtClean="0"/>
              <a:t>2020/9/9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05A8429-9A48-4062-99E2-C9BAB0EE2E76}" type="slidenum">
              <a:rPr lang="zh-TW" altLang="en-US" smtClean="0"/>
              <a:t>‹#›</a:t>
            </a:fld>
            <a:endParaRPr lang="zh-TW" altLang="en-US"/>
          </a:p>
        </p:txBody>
      </p:sp>
    </p:spTree>
    <p:extLst>
      <p:ext uri="{BB962C8B-B14F-4D97-AF65-F5344CB8AC3E}">
        <p14:creationId xmlns:p14="http://schemas.microsoft.com/office/powerpoint/2010/main" val="2343488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9DA6D783-0A67-44AD-B356-0C951E1F6EBE}" type="datetimeFigureOut">
              <a:rPr lang="zh-TW" altLang="en-US" smtClean="0"/>
              <a:t>2020/9/9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405A8429-9A48-4062-99E2-C9BAB0EE2E76}" type="slidenum">
              <a:rPr lang="zh-TW" altLang="en-US" smtClean="0"/>
              <a:t>‹#›</a:t>
            </a:fld>
            <a:endParaRPr lang="zh-TW" altLang="en-US"/>
          </a:p>
        </p:txBody>
      </p:sp>
    </p:spTree>
    <p:extLst>
      <p:ext uri="{BB962C8B-B14F-4D97-AF65-F5344CB8AC3E}">
        <p14:creationId xmlns:p14="http://schemas.microsoft.com/office/powerpoint/2010/main" val="2181780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922021"/>
          </a:xfrm>
          <a:prstGeom prst="rect">
            <a:avLst/>
          </a:prstGeom>
        </p:spPr>
        <p:txBody>
          <a:bodyPr vert="horz" lIns="91440" tIns="45720" rIns="91440" bIns="45720" rtlCol="0" anchor="ctr">
            <a:normAutofit/>
          </a:bodyPr>
          <a:lstStyle/>
          <a:p>
            <a:r>
              <a:rPr lang="zh-TW" altLang="en-US" dirty="0"/>
              <a:t>按一下以編輯母片標題樣式</a:t>
            </a:r>
            <a:endParaRPr lang="en-US" dirty="0"/>
          </a:p>
        </p:txBody>
      </p:sp>
      <p:sp>
        <p:nvSpPr>
          <p:cNvPr id="3" name="Text Placeholder 2"/>
          <p:cNvSpPr>
            <a:spLocks noGrp="1"/>
          </p:cNvSpPr>
          <p:nvPr>
            <p:ph type="body" idx="1"/>
          </p:nvPr>
        </p:nvSpPr>
        <p:spPr>
          <a:xfrm>
            <a:off x="1143000" y="1531621"/>
            <a:ext cx="9872871" cy="4564379"/>
          </a:xfrm>
          <a:prstGeom prst="rect">
            <a:avLst/>
          </a:prstGeom>
        </p:spPr>
        <p:txBody>
          <a:bodyPr vert="horz" lIns="91440" tIns="45720" rIns="91440" bIns="45720" rtlCol="0">
            <a:normAutofit/>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9DA6D783-0A67-44AD-B356-0C951E1F6EBE}" type="datetimeFigureOut">
              <a:rPr lang="zh-TW" altLang="en-US" smtClean="0"/>
              <a:t>2020/9/9</a:t>
            </a:fld>
            <a:endParaRPr lang="zh-TW" alt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zh-TW" alt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405A8429-9A48-4062-99E2-C9BAB0EE2E76}" type="slidenum">
              <a:rPr lang="zh-TW" altLang="en-US" smtClean="0"/>
              <a:t>‹#›</a:t>
            </a:fld>
            <a:endParaRPr lang="zh-TW" altLang="en-US"/>
          </a:p>
        </p:txBody>
      </p:sp>
    </p:spTree>
    <p:extLst>
      <p:ext uri="{BB962C8B-B14F-4D97-AF65-F5344CB8AC3E}">
        <p14:creationId xmlns:p14="http://schemas.microsoft.com/office/powerpoint/2010/main" val="39085118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600" b="1" kern="1200">
          <a:solidFill>
            <a:schemeClr val="tx1"/>
          </a:solidFill>
          <a:latin typeface="微軟正黑體" panose="020B0604030504040204" pitchFamily="34" charset="-120"/>
          <a:ea typeface="微軟正黑體" panose="020B0604030504040204" pitchFamily="34" charset="-120"/>
          <a:cs typeface="+mj-cs"/>
        </a:defRPr>
      </a:lvl1pPr>
    </p:titleStyle>
    <p:bodyStyle>
      <a:lvl1pPr marL="228600" indent="-182880" algn="l" defTabSz="914400" rtl="0" eaLnBrk="1" latinLnBrk="0" hangingPunct="1">
        <a:lnSpc>
          <a:spcPct val="150000"/>
        </a:lnSpc>
        <a:spcBef>
          <a:spcPts val="1400"/>
        </a:spcBef>
        <a:buClr>
          <a:schemeClr val="tx1"/>
        </a:buClr>
        <a:buSzPct val="80000"/>
        <a:buFont typeface="Corbel"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1pPr>
      <a:lvl2pPr marL="457200" indent="-182880" algn="l" defTabSz="914400" rtl="0" eaLnBrk="1" latinLnBrk="0" hangingPunct="1">
        <a:lnSpc>
          <a:spcPct val="150000"/>
        </a:lnSpc>
        <a:spcBef>
          <a:spcPts val="200"/>
        </a:spcBef>
        <a:spcAft>
          <a:spcPts val="400"/>
        </a:spcAft>
        <a:buClr>
          <a:schemeClr val="tx1"/>
        </a:buClr>
        <a:buSzPct val="80000"/>
        <a:buFont typeface="Corbel"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2pPr>
      <a:lvl3pPr marL="731520" indent="-182880" algn="l" defTabSz="914400" rtl="0" eaLnBrk="1" latinLnBrk="0" hangingPunct="1">
        <a:lnSpc>
          <a:spcPct val="150000"/>
        </a:lnSpc>
        <a:spcBef>
          <a:spcPts val="200"/>
        </a:spcBef>
        <a:spcAft>
          <a:spcPts val="400"/>
        </a:spcAft>
        <a:buClr>
          <a:schemeClr val="tx1"/>
        </a:buClr>
        <a:buSzPct val="80000"/>
        <a:buFont typeface="Corbel"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005840" indent="-182880" algn="l" defTabSz="914400" rtl="0" eaLnBrk="1" latinLnBrk="0" hangingPunct="1">
        <a:lnSpc>
          <a:spcPct val="150000"/>
        </a:lnSpc>
        <a:spcBef>
          <a:spcPts val="200"/>
        </a:spcBef>
        <a:spcAft>
          <a:spcPts val="400"/>
        </a:spcAft>
        <a:buClr>
          <a:schemeClr val="tx1"/>
        </a:buClr>
        <a:buSzPct val="80000"/>
        <a:buFont typeface="Corbel"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4pPr>
      <a:lvl5pPr marL="1280160" indent="-182880" algn="l" defTabSz="914400" rtl="0" eaLnBrk="1" latinLnBrk="0" hangingPunct="1">
        <a:lnSpc>
          <a:spcPct val="150000"/>
        </a:lnSpc>
        <a:spcBef>
          <a:spcPts val="200"/>
        </a:spcBef>
        <a:spcAft>
          <a:spcPts val="400"/>
        </a:spcAft>
        <a:buClr>
          <a:schemeClr val="tx1"/>
        </a:buClr>
        <a:buSzPct val="80000"/>
        <a:buFont typeface="Corbel"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0BC87B5-1B52-4C96-BFCE-34446F16FD62}"/>
              </a:ext>
            </a:extLst>
          </p:cNvPr>
          <p:cNvSpPr>
            <a:spLocks noGrp="1"/>
          </p:cNvSpPr>
          <p:nvPr>
            <p:ph type="ctrTitle"/>
          </p:nvPr>
        </p:nvSpPr>
        <p:spPr>
          <a:xfrm>
            <a:off x="1109980" y="755009"/>
            <a:ext cx="9966960" cy="2786284"/>
          </a:xfrm>
        </p:spPr>
        <p:txBody>
          <a:bodyPr>
            <a:normAutofit fontScale="90000"/>
          </a:bodyPr>
          <a:lstStyle/>
          <a:p>
            <a:pPr>
              <a:lnSpc>
                <a:spcPct val="150000"/>
              </a:lnSpc>
            </a:pPr>
            <a:r>
              <a:rPr lang="en-US" altLang="zh-TW" sz="3600" cap="none" dirty="0">
                <a:solidFill>
                  <a:srgbClr val="0070C0"/>
                </a:solidFill>
              </a:rPr>
              <a:t>Some hazards are more attractive than others: drivers of varying experience respond differently to different types of hazard</a:t>
            </a:r>
            <a:endParaRPr lang="zh-TW" altLang="en-US" sz="3600" cap="none" dirty="0">
              <a:solidFill>
                <a:srgbClr val="0070C0"/>
              </a:solidFill>
            </a:endParaRPr>
          </a:p>
        </p:txBody>
      </p:sp>
      <p:sp>
        <p:nvSpPr>
          <p:cNvPr id="3" name="副標題 2">
            <a:extLst>
              <a:ext uri="{FF2B5EF4-FFF2-40B4-BE49-F238E27FC236}">
                <a16:creationId xmlns:a16="http://schemas.microsoft.com/office/drawing/2014/main" id="{0CEF4E1C-0F7C-4289-96EB-FEC1EF324241}"/>
              </a:ext>
            </a:extLst>
          </p:cNvPr>
          <p:cNvSpPr>
            <a:spLocks noGrp="1"/>
          </p:cNvSpPr>
          <p:nvPr>
            <p:ph type="subTitle" idx="1"/>
          </p:nvPr>
        </p:nvSpPr>
        <p:spPr>
          <a:xfrm>
            <a:off x="1709530" y="3869634"/>
            <a:ext cx="8767860" cy="2097601"/>
          </a:xfrm>
        </p:spPr>
        <p:txBody>
          <a:bodyPr>
            <a:normAutofit/>
          </a:bodyPr>
          <a:lstStyle/>
          <a:p>
            <a:r>
              <a:rPr lang="en-US" altLang="zh-TW" dirty="0"/>
              <a:t>Accident Analysis and Prevention 45 (2012) 600– 609</a:t>
            </a:r>
          </a:p>
          <a:p>
            <a:r>
              <a:rPr lang="en-US" altLang="zh-TW" dirty="0"/>
              <a:t>David </a:t>
            </a:r>
            <a:r>
              <a:rPr lang="en-US" altLang="zh-TW" dirty="0" err="1"/>
              <a:t>Crundall</a:t>
            </a:r>
            <a:r>
              <a:rPr lang="en-US" altLang="zh-TW" dirty="0"/>
              <a:t>, Peter Chapman, Steven </a:t>
            </a:r>
            <a:r>
              <a:rPr lang="en-US" altLang="zh-TW" dirty="0" err="1"/>
              <a:t>Trawley</a:t>
            </a:r>
            <a:r>
              <a:rPr lang="en-US" altLang="zh-TW" dirty="0"/>
              <a:t>, Lyn Collins, </a:t>
            </a:r>
          </a:p>
          <a:p>
            <a:r>
              <a:rPr lang="en-US" altLang="zh-TW" dirty="0"/>
              <a:t>Editha van Loon, Ben Andrews, Geoffrey Underwood</a:t>
            </a:r>
            <a:endParaRPr lang="zh-TW" altLang="en-US" dirty="0"/>
          </a:p>
        </p:txBody>
      </p:sp>
    </p:spTree>
    <p:extLst>
      <p:ext uri="{BB962C8B-B14F-4D97-AF65-F5344CB8AC3E}">
        <p14:creationId xmlns:p14="http://schemas.microsoft.com/office/powerpoint/2010/main" val="103073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2D7A776-B287-45F3-B509-DE1A6AEFFBE5}"/>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293792C6-8DAE-4A66-9579-02430A4057D6}"/>
              </a:ext>
            </a:extLst>
          </p:cNvPr>
          <p:cNvSpPr>
            <a:spLocks noGrp="1"/>
          </p:cNvSpPr>
          <p:nvPr>
            <p:ph idx="1"/>
          </p:nvPr>
        </p:nvSpPr>
        <p:spPr/>
        <p:txBody>
          <a:bodyPr/>
          <a:lstStyle/>
          <a:p>
            <a:endParaRPr lang="zh-TW" altLang="en-US"/>
          </a:p>
        </p:txBody>
      </p:sp>
      <p:pic>
        <p:nvPicPr>
          <p:cNvPr id="4" name="圖片 3">
            <a:extLst>
              <a:ext uri="{FF2B5EF4-FFF2-40B4-BE49-F238E27FC236}">
                <a16:creationId xmlns:a16="http://schemas.microsoft.com/office/drawing/2014/main" id="{C484AB4B-FCDA-4B43-A666-4E91E87652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880" y="981833"/>
            <a:ext cx="8416031" cy="4733651"/>
          </a:xfrm>
          <a:prstGeom prst="rect">
            <a:avLst/>
          </a:prstGeom>
        </p:spPr>
      </p:pic>
    </p:spTree>
    <p:extLst>
      <p:ext uri="{BB962C8B-B14F-4D97-AF65-F5344CB8AC3E}">
        <p14:creationId xmlns:p14="http://schemas.microsoft.com/office/powerpoint/2010/main" val="2681211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07FB2C2-C6F5-4E4E-8BF7-3F2E5B259BC8}"/>
              </a:ext>
            </a:extLst>
          </p:cNvPr>
          <p:cNvSpPr>
            <a:spLocks noGrp="1"/>
          </p:cNvSpPr>
          <p:nvPr>
            <p:ph type="title"/>
          </p:nvPr>
        </p:nvSpPr>
        <p:spPr/>
        <p:txBody>
          <a:bodyPr/>
          <a:lstStyle/>
          <a:p>
            <a:r>
              <a:rPr lang="zh-TW" altLang="en-US" dirty="0">
                <a:solidFill>
                  <a:srgbClr val="0070C0"/>
                </a:solidFill>
              </a:rPr>
              <a:t>首次看到關鍵刺激的速度</a:t>
            </a:r>
          </a:p>
        </p:txBody>
      </p:sp>
      <p:sp>
        <p:nvSpPr>
          <p:cNvPr id="3" name="內容版面配置區 2">
            <a:extLst>
              <a:ext uri="{FF2B5EF4-FFF2-40B4-BE49-F238E27FC236}">
                <a16:creationId xmlns:a16="http://schemas.microsoft.com/office/drawing/2014/main" id="{5CCCBD81-F253-411F-9730-2AC24C8326D7}"/>
              </a:ext>
            </a:extLst>
          </p:cNvPr>
          <p:cNvSpPr>
            <a:spLocks noGrp="1"/>
          </p:cNvSpPr>
          <p:nvPr>
            <p:ph idx="1"/>
          </p:nvPr>
        </p:nvSpPr>
        <p:spPr/>
        <p:txBody>
          <a:bodyPr/>
          <a:lstStyle/>
          <a:p>
            <a:r>
              <a:rPr lang="zh-TW" altLang="en-US" dirty="0"/>
              <a:t>組間發現顯顯著差異 </a:t>
            </a:r>
            <a:r>
              <a:rPr lang="en-US" altLang="zh-TW" dirty="0"/>
              <a:t>F(2,46)=16.3 p&lt;0.001 </a:t>
            </a:r>
            <a:r>
              <a:rPr lang="zh-TW" altLang="en-US" dirty="0"/>
              <a:t>，教練與駕駛經驗豐富者之間沒有顯著差異，但都比新手駕駛者快</a:t>
            </a:r>
            <a:endParaRPr lang="en-US" altLang="zh-TW" dirty="0"/>
          </a:p>
          <a:p>
            <a:r>
              <a:rPr lang="zh-TW" altLang="en-US" dirty="0"/>
              <a:t>與新手駕駛相比，教練與駕駛經驗豐富者能更快的解決所有類型的危險；但是教練與駕駛經驗豐富者不同之處僅在於經驗豐富者在</a:t>
            </a:r>
            <a:r>
              <a:rPr lang="en-US" altLang="zh-TW" dirty="0"/>
              <a:t>BP</a:t>
            </a:r>
            <a:r>
              <a:rPr lang="zh-TW" altLang="en-US" dirty="0"/>
              <a:t>場景時的危險前是最快看到關鍵刺激的</a:t>
            </a:r>
            <a:endParaRPr lang="en-US" altLang="zh-TW" dirty="0"/>
          </a:p>
          <a:p>
            <a:r>
              <a:rPr lang="zh-TW" altLang="en-US" dirty="0"/>
              <a:t>總體而言，</a:t>
            </a:r>
            <a:r>
              <a:rPr lang="en-US" altLang="zh-TW" dirty="0"/>
              <a:t>EP</a:t>
            </a:r>
            <a:r>
              <a:rPr lang="zh-TW" altLang="en-US" dirty="0"/>
              <a:t>場景的危險前所花費的時間是最長的</a:t>
            </a:r>
            <a:endParaRPr lang="en-US" altLang="zh-TW" dirty="0"/>
          </a:p>
          <a:p>
            <a:endParaRPr lang="en-US" altLang="zh-TW" dirty="0"/>
          </a:p>
          <a:p>
            <a:endParaRPr lang="zh-TW" altLang="en-US" dirty="0"/>
          </a:p>
        </p:txBody>
      </p:sp>
    </p:spTree>
    <p:extLst>
      <p:ext uri="{BB962C8B-B14F-4D97-AF65-F5344CB8AC3E}">
        <p14:creationId xmlns:p14="http://schemas.microsoft.com/office/powerpoint/2010/main" val="1951828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2D7A776-B287-45F3-B509-DE1A6AEFFBE5}"/>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293792C6-8DAE-4A66-9579-02430A4057D6}"/>
              </a:ext>
            </a:extLst>
          </p:cNvPr>
          <p:cNvSpPr>
            <a:spLocks noGrp="1"/>
          </p:cNvSpPr>
          <p:nvPr>
            <p:ph idx="1"/>
          </p:nvPr>
        </p:nvSpPr>
        <p:spPr/>
        <p:txBody>
          <a:bodyPr/>
          <a:lstStyle/>
          <a:p>
            <a:endParaRPr lang="zh-TW" altLang="en-US" dirty="0"/>
          </a:p>
        </p:txBody>
      </p:sp>
      <p:pic>
        <p:nvPicPr>
          <p:cNvPr id="4" name="圖片 3">
            <a:extLst>
              <a:ext uri="{FF2B5EF4-FFF2-40B4-BE49-F238E27FC236}">
                <a16:creationId xmlns:a16="http://schemas.microsoft.com/office/drawing/2014/main" id="{C484AB4B-FCDA-4B43-A666-4E91E87652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880" y="1074214"/>
            <a:ext cx="8416031" cy="4548888"/>
          </a:xfrm>
          <a:prstGeom prst="rect">
            <a:avLst/>
          </a:prstGeom>
        </p:spPr>
      </p:pic>
    </p:spTree>
    <p:extLst>
      <p:ext uri="{BB962C8B-B14F-4D97-AF65-F5344CB8AC3E}">
        <p14:creationId xmlns:p14="http://schemas.microsoft.com/office/powerpoint/2010/main" val="3757049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6947161-18CB-406D-A896-60B9BD0AB786}"/>
              </a:ext>
            </a:extLst>
          </p:cNvPr>
          <p:cNvSpPr>
            <a:spLocks noGrp="1"/>
          </p:cNvSpPr>
          <p:nvPr>
            <p:ph type="title"/>
          </p:nvPr>
        </p:nvSpPr>
        <p:spPr/>
        <p:txBody>
          <a:bodyPr/>
          <a:lstStyle/>
          <a:p>
            <a:r>
              <a:rPr lang="zh-TW" altLang="en-US" dirty="0">
                <a:solidFill>
                  <a:srgbClr val="0070C0"/>
                </a:solidFill>
              </a:rPr>
              <a:t>對關鍵刺激的平均停留時間</a:t>
            </a:r>
          </a:p>
        </p:txBody>
      </p:sp>
      <p:sp>
        <p:nvSpPr>
          <p:cNvPr id="3" name="內容版面配置區 2">
            <a:extLst>
              <a:ext uri="{FF2B5EF4-FFF2-40B4-BE49-F238E27FC236}">
                <a16:creationId xmlns:a16="http://schemas.microsoft.com/office/drawing/2014/main" id="{4740B584-9B9D-4C26-BE7A-761B20769148}"/>
              </a:ext>
            </a:extLst>
          </p:cNvPr>
          <p:cNvSpPr>
            <a:spLocks noGrp="1"/>
          </p:cNvSpPr>
          <p:nvPr>
            <p:ph idx="1"/>
          </p:nvPr>
        </p:nvSpPr>
        <p:spPr/>
        <p:txBody>
          <a:bodyPr/>
          <a:lstStyle/>
          <a:p>
            <a:r>
              <a:rPr lang="zh-TW" altLang="en-US" dirty="0"/>
              <a:t>危險類型之間並無顯著差異；但與危險前</a:t>
            </a:r>
            <a:r>
              <a:rPr lang="en-US" altLang="zh-TW" dirty="0"/>
              <a:t>(44%)</a:t>
            </a:r>
            <a:r>
              <a:rPr lang="zh-TW" altLang="en-US" dirty="0"/>
              <a:t>相比，危險觸發後</a:t>
            </a:r>
            <a:r>
              <a:rPr lang="en-US" altLang="zh-TW" dirty="0"/>
              <a:t>(55%)</a:t>
            </a:r>
            <a:r>
              <a:rPr lang="zh-TW" altLang="en-US" dirty="0"/>
              <a:t>的時間較長；而駕駛經驗豐富者的停留時間最長</a:t>
            </a:r>
            <a:r>
              <a:rPr lang="en-US" altLang="zh-TW" dirty="0"/>
              <a:t>(57.9%)</a:t>
            </a:r>
            <a:r>
              <a:rPr lang="zh-TW" altLang="en-US" dirty="0"/>
              <a:t>，但只比教練長一點</a:t>
            </a:r>
            <a:r>
              <a:rPr lang="en-US" altLang="zh-TW" dirty="0"/>
              <a:t>(48%)</a:t>
            </a:r>
            <a:r>
              <a:rPr lang="zh-TW" altLang="en-US" dirty="0"/>
              <a:t>，最短的則為新手駕駛</a:t>
            </a:r>
            <a:r>
              <a:rPr lang="en-US" altLang="zh-TW" dirty="0"/>
              <a:t>(43.1%)</a:t>
            </a:r>
          </a:p>
          <a:p>
            <a:r>
              <a:rPr lang="zh-TW" altLang="en-US" dirty="0"/>
              <a:t>在</a:t>
            </a:r>
            <a:r>
              <a:rPr lang="en-US" altLang="zh-TW" dirty="0"/>
              <a:t>BP</a:t>
            </a:r>
            <a:r>
              <a:rPr lang="zh-TW" altLang="en-US" dirty="0"/>
              <a:t>和</a:t>
            </a:r>
            <a:r>
              <a:rPr lang="en-US" altLang="zh-TW" dirty="0"/>
              <a:t>EP</a:t>
            </a:r>
            <a:r>
              <a:rPr lang="zh-TW" altLang="en-US" dirty="0"/>
              <a:t>場景中，危險觸發後，駕駛經驗豐富者的停留時間比其他組別的停留時間還長很多</a:t>
            </a:r>
            <a:r>
              <a:rPr lang="en-US" altLang="zh-TW" dirty="0"/>
              <a:t>(p&lt;0.005)</a:t>
            </a:r>
            <a:endParaRPr lang="zh-TW" altLang="en-US" dirty="0"/>
          </a:p>
        </p:txBody>
      </p:sp>
    </p:spTree>
    <p:extLst>
      <p:ext uri="{BB962C8B-B14F-4D97-AF65-F5344CB8AC3E}">
        <p14:creationId xmlns:p14="http://schemas.microsoft.com/office/powerpoint/2010/main" val="1364100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2D7A776-B287-45F3-B509-DE1A6AEFFBE5}"/>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293792C6-8DAE-4A66-9579-02430A4057D6}"/>
              </a:ext>
            </a:extLst>
          </p:cNvPr>
          <p:cNvSpPr>
            <a:spLocks noGrp="1"/>
          </p:cNvSpPr>
          <p:nvPr>
            <p:ph idx="1"/>
          </p:nvPr>
        </p:nvSpPr>
        <p:spPr/>
        <p:txBody>
          <a:bodyPr/>
          <a:lstStyle/>
          <a:p>
            <a:endParaRPr lang="zh-TW" altLang="en-US"/>
          </a:p>
        </p:txBody>
      </p:sp>
      <p:pic>
        <p:nvPicPr>
          <p:cNvPr id="4" name="圖片 3">
            <a:extLst>
              <a:ext uri="{FF2B5EF4-FFF2-40B4-BE49-F238E27FC236}">
                <a16:creationId xmlns:a16="http://schemas.microsoft.com/office/drawing/2014/main" id="{C484AB4B-FCDA-4B43-A666-4E91E87652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880" y="1066992"/>
            <a:ext cx="8416031" cy="4563332"/>
          </a:xfrm>
          <a:prstGeom prst="rect">
            <a:avLst/>
          </a:prstGeom>
        </p:spPr>
      </p:pic>
      <p:grpSp>
        <p:nvGrpSpPr>
          <p:cNvPr id="5" name="群組 4">
            <a:extLst>
              <a:ext uri="{FF2B5EF4-FFF2-40B4-BE49-F238E27FC236}">
                <a16:creationId xmlns:a16="http://schemas.microsoft.com/office/drawing/2014/main" id="{68C8F39D-7EAB-4CDD-93B6-B490C43F72EA}"/>
              </a:ext>
            </a:extLst>
          </p:cNvPr>
          <p:cNvGrpSpPr/>
          <p:nvPr/>
        </p:nvGrpSpPr>
        <p:grpSpPr>
          <a:xfrm>
            <a:off x="2396971" y="5224637"/>
            <a:ext cx="6307583" cy="474828"/>
            <a:chOff x="2343705" y="5526478"/>
            <a:chExt cx="6307583" cy="474828"/>
          </a:xfrm>
        </p:grpSpPr>
        <p:pic>
          <p:nvPicPr>
            <p:cNvPr id="6" name="圖片 5">
              <a:extLst>
                <a:ext uri="{FF2B5EF4-FFF2-40B4-BE49-F238E27FC236}">
                  <a16:creationId xmlns:a16="http://schemas.microsoft.com/office/drawing/2014/main" id="{66067B75-3609-42FB-A330-373F1658A4F9}"/>
                </a:ext>
              </a:extLst>
            </p:cNvPr>
            <p:cNvPicPr>
              <a:picLocks noChangeAspect="1"/>
            </p:cNvPicPr>
            <p:nvPr/>
          </p:nvPicPr>
          <p:blipFill rotWithShape="1">
            <a:blip r:embed="rId3">
              <a:extLst>
                <a:ext uri="{28A0092B-C50C-407E-A947-70E740481C1C}">
                  <a14:useLocalDpi xmlns:a14="http://schemas.microsoft.com/office/drawing/2010/main" val="0"/>
                </a:ext>
              </a:extLst>
            </a:blip>
            <a:srcRect l="10206" t="91734" r="66554" b="-1765"/>
            <a:stretch/>
          </p:blipFill>
          <p:spPr>
            <a:xfrm>
              <a:off x="2343705" y="5526478"/>
              <a:ext cx="1953087" cy="474828"/>
            </a:xfrm>
            <a:prstGeom prst="rect">
              <a:avLst/>
            </a:prstGeom>
          </p:spPr>
        </p:pic>
        <p:pic>
          <p:nvPicPr>
            <p:cNvPr id="7" name="圖片 6">
              <a:extLst>
                <a:ext uri="{FF2B5EF4-FFF2-40B4-BE49-F238E27FC236}">
                  <a16:creationId xmlns:a16="http://schemas.microsoft.com/office/drawing/2014/main" id="{D6AD20D7-CFCD-4885-8D0B-641E30C081DE}"/>
                </a:ext>
              </a:extLst>
            </p:cNvPr>
            <p:cNvPicPr>
              <a:picLocks noChangeAspect="1"/>
            </p:cNvPicPr>
            <p:nvPr/>
          </p:nvPicPr>
          <p:blipFill rotWithShape="1">
            <a:blip r:embed="rId3">
              <a:extLst>
                <a:ext uri="{28A0092B-C50C-407E-A947-70E740481C1C}">
                  <a14:useLocalDpi xmlns:a14="http://schemas.microsoft.com/office/drawing/2010/main" val="0"/>
                </a:ext>
              </a:extLst>
            </a:blip>
            <a:srcRect l="35347" t="91316" r="41413" b="-1347"/>
            <a:stretch/>
          </p:blipFill>
          <p:spPr>
            <a:xfrm>
              <a:off x="4520953" y="5526478"/>
              <a:ext cx="1953087" cy="474828"/>
            </a:xfrm>
            <a:prstGeom prst="rect">
              <a:avLst/>
            </a:prstGeom>
          </p:spPr>
        </p:pic>
        <p:pic>
          <p:nvPicPr>
            <p:cNvPr id="8" name="圖片 7">
              <a:extLst>
                <a:ext uri="{FF2B5EF4-FFF2-40B4-BE49-F238E27FC236}">
                  <a16:creationId xmlns:a16="http://schemas.microsoft.com/office/drawing/2014/main" id="{FA715464-09EB-4EAD-8A37-5A05018350D4}"/>
                </a:ext>
              </a:extLst>
            </p:cNvPr>
            <p:cNvPicPr>
              <a:picLocks noChangeAspect="1"/>
            </p:cNvPicPr>
            <p:nvPr/>
          </p:nvPicPr>
          <p:blipFill rotWithShape="1">
            <a:blip r:embed="rId3">
              <a:extLst>
                <a:ext uri="{28A0092B-C50C-407E-A947-70E740481C1C}">
                  <a14:useLocalDpi xmlns:a14="http://schemas.microsoft.com/office/drawing/2010/main" val="0"/>
                </a:ext>
              </a:extLst>
            </a:blip>
            <a:srcRect l="60700" t="91176" r="16060" b="-1207"/>
            <a:stretch/>
          </p:blipFill>
          <p:spPr>
            <a:xfrm>
              <a:off x="6698201" y="5526478"/>
              <a:ext cx="1953087" cy="474828"/>
            </a:xfrm>
            <a:prstGeom prst="rect">
              <a:avLst/>
            </a:prstGeom>
          </p:spPr>
        </p:pic>
      </p:grpSp>
    </p:spTree>
    <p:extLst>
      <p:ext uri="{BB962C8B-B14F-4D97-AF65-F5344CB8AC3E}">
        <p14:creationId xmlns:p14="http://schemas.microsoft.com/office/powerpoint/2010/main" val="2782973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51B5E79-91CF-43A1-8D2B-B22876360BB5}"/>
              </a:ext>
            </a:extLst>
          </p:cNvPr>
          <p:cNvSpPr>
            <a:spLocks noGrp="1"/>
          </p:cNvSpPr>
          <p:nvPr>
            <p:ph type="title"/>
          </p:nvPr>
        </p:nvSpPr>
        <p:spPr/>
        <p:txBody>
          <a:bodyPr/>
          <a:lstStyle/>
          <a:p>
            <a:r>
              <a:rPr lang="zh-TW" altLang="en-US" dirty="0">
                <a:solidFill>
                  <a:srgbClr val="0070C0"/>
                </a:solidFill>
              </a:rPr>
              <a:t>平均速度</a:t>
            </a:r>
          </a:p>
        </p:txBody>
      </p:sp>
      <p:sp>
        <p:nvSpPr>
          <p:cNvPr id="3" name="內容版面配置區 2">
            <a:extLst>
              <a:ext uri="{FF2B5EF4-FFF2-40B4-BE49-F238E27FC236}">
                <a16:creationId xmlns:a16="http://schemas.microsoft.com/office/drawing/2014/main" id="{A0D76FFE-3356-4DEE-9A73-A06D0701E6E8}"/>
              </a:ext>
            </a:extLst>
          </p:cNvPr>
          <p:cNvSpPr>
            <a:spLocks noGrp="1"/>
          </p:cNvSpPr>
          <p:nvPr>
            <p:ph idx="1"/>
          </p:nvPr>
        </p:nvSpPr>
        <p:spPr/>
        <p:txBody>
          <a:bodyPr/>
          <a:lstStyle/>
          <a:p>
            <a:r>
              <a:rPr lang="zh-TW" altLang="en-US" dirty="0"/>
              <a:t>在危險開始前</a:t>
            </a:r>
            <a:r>
              <a:rPr lang="en-US" altLang="zh-TW" dirty="0"/>
              <a:t>100m</a:t>
            </a:r>
            <a:r>
              <a:rPr lang="zh-TW" altLang="en-US" dirty="0"/>
              <a:t>，以</a:t>
            </a:r>
            <a:r>
              <a:rPr lang="en-US" altLang="zh-TW" dirty="0"/>
              <a:t>10m</a:t>
            </a:r>
            <a:r>
              <a:rPr lang="zh-TW" altLang="en-US" dirty="0"/>
              <a:t>坐為間隔進行採樣，比較每組接近危險時的平均速度</a:t>
            </a:r>
            <a:endParaRPr lang="en-US" altLang="zh-TW" dirty="0"/>
          </a:p>
          <a:p>
            <a:r>
              <a:rPr lang="zh-TW" altLang="en-US" dirty="0"/>
              <a:t>危險類型</a:t>
            </a:r>
            <a:r>
              <a:rPr lang="en-US" altLang="zh-TW" dirty="0"/>
              <a:t>F(2,72)=16.3 p&lt;0.05</a:t>
            </a:r>
            <a:r>
              <a:rPr lang="zh-TW" altLang="en-US" dirty="0"/>
              <a:t>與駕駛經驗</a:t>
            </a:r>
            <a:r>
              <a:rPr lang="en-US" altLang="zh-TW" dirty="0"/>
              <a:t>F(2,36)=4.9 p&lt;0.05</a:t>
            </a:r>
            <a:r>
              <a:rPr lang="zh-TW" altLang="en-US" dirty="0"/>
              <a:t>之間具有交互作用</a:t>
            </a:r>
            <a:endParaRPr lang="en-US" altLang="zh-TW" dirty="0"/>
          </a:p>
          <a:p>
            <a:r>
              <a:rPr lang="zh-TW" altLang="en-US" dirty="0"/>
              <a:t>教練在</a:t>
            </a:r>
            <a:r>
              <a:rPr lang="en-US" altLang="zh-TW" dirty="0"/>
              <a:t>DF</a:t>
            </a:r>
            <a:r>
              <a:rPr lang="zh-TW" altLang="en-US" dirty="0"/>
              <a:t>場景中與駕駛經驗豐富者</a:t>
            </a:r>
            <a:r>
              <a:rPr lang="en-US" altLang="zh-TW" dirty="0"/>
              <a:t>(p&lt;0.05)</a:t>
            </a:r>
            <a:r>
              <a:rPr lang="zh-TW" altLang="en-US" dirty="0"/>
              <a:t>和新手駕駛</a:t>
            </a:r>
            <a:r>
              <a:rPr lang="en-US" altLang="zh-TW" dirty="0"/>
              <a:t>(&lt;0.001)</a:t>
            </a:r>
            <a:r>
              <a:rPr lang="zh-TW" altLang="en-US" dirty="0"/>
              <a:t>相比具有較大的速度變化</a:t>
            </a:r>
            <a:endParaRPr lang="en-US" altLang="zh-TW" dirty="0"/>
          </a:p>
        </p:txBody>
      </p:sp>
    </p:spTree>
    <p:extLst>
      <p:ext uri="{BB962C8B-B14F-4D97-AF65-F5344CB8AC3E}">
        <p14:creationId xmlns:p14="http://schemas.microsoft.com/office/powerpoint/2010/main" val="2634219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CBDEDFB-1AED-4FAF-B117-B19FBA1443D7}"/>
              </a:ext>
            </a:extLst>
          </p:cNvPr>
          <p:cNvSpPr>
            <a:spLocks noGrp="1"/>
          </p:cNvSpPr>
          <p:nvPr>
            <p:ph type="title"/>
          </p:nvPr>
        </p:nvSpPr>
        <p:spPr/>
        <p:txBody>
          <a:bodyPr/>
          <a:lstStyle/>
          <a:p>
            <a:endParaRPr lang="zh-TW" altLang="en-US"/>
          </a:p>
        </p:txBody>
      </p:sp>
      <p:pic>
        <p:nvPicPr>
          <p:cNvPr id="5" name="內容版面配置區 4">
            <a:extLst>
              <a:ext uri="{FF2B5EF4-FFF2-40B4-BE49-F238E27FC236}">
                <a16:creationId xmlns:a16="http://schemas.microsoft.com/office/drawing/2014/main" id="{B0430F0A-006F-485E-BD03-1E466D9B08A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2753" y="1941337"/>
            <a:ext cx="3699752" cy="2975326"/>
          </a:xfrm>
        </p:spPr>
      </p:pic>
      <p:pic>
        <p:nvPicPr>
          <p:cNvPr id="7" name="圖片 6">
            <a:extLst>
              <a:ext uri="{FF2B5EF4-FFF2-40B4-BE49-F238E27FC236}">
                <a16:creationId xmlns:a16="http://schemas.microsoft.com/office/drawing/2014/main" id="{4C7449AF-543B-4BC2-80AE-D441694E01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1102" y="1941338"/>
            <a:ext cx="3740042" cy="2975326"/>
          </a:xfrm>
          <a:prstGeom prst="rect">
            <a:avLst/>
          </a:prstGeom>
        </p:spPr>
      </p:pic>
      <p:pic>
        <p:nvPicPr>
          <p:cNvPr id="9" name="圖片 8">
            <a:extLst>
              <a:ext uri="{FF2B5EF4-FFF2-40B4-BE49-F238E27FC236}">
                <a16:creationId xmlns:a16="http://schemas.microsoft.com/office/drawing/2014/main" id="{F3128308-76E0-4620-B66B-3A5D3B9901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1143" y="1941337"/>
            <a:ext cx="3616958" cy="3189956"/>
          </a:xfrm>
          <a:prstGeom prst="rect">
            <a:avLst/>
          </a:prstGeom>
        </p:spPr>
      </p:pic>
      <p:grpSp>
        <p:nvGrpSpPr>
          <p:cNvPr id="10" name="群組 9">
            <a:extLst>
              <a:ext uri="{FF2B5EF4-FFF2-40B4-BE49-F238E27FC236}">
                <a16:creationId xmlns:a16="http://schemas.microsoft.com/office/drawing/2014/main" id="{048D4F5B-A5AB-4E44-9C54-FE7209D872B8}"/>
              </a:ext>
            </a:extLst>
          </p:cNvPr>
          <p:cNvGrpSpPr/>
          <p:nvPr/>
        </p:nvGrpSpPr>
        <p:grpSpPr>
          <a:xfrm>
            <a:off x="1420427" y="5140172"/>
            <a:ext cx="9598093" cy="474829"/>
            <a:chOff x="1367161" y="5442013"/>
            <a:chExt cx="9598093" cy="474829"/>
          </a:xfrm>
        </p:grpSpPr>
        <p:pic>
          <p:nvPicPr>
            <p:cNvPr id="11" name="圖片 10">
              <a:extLst>
                <a:ext uri="{FF2B5EF4-FFF2-40B4-BE49-F238E27FC236}">
                  <a16:creationId xmlns:a16="http://schemas.microsoft.com/office/drawing/2014/main" id="{70EC1B71-796D-41AB-BF29-62B3B7ED3DA2}"/>
                </a:ext>
              </a:extLst>
            </p:cNvPr>
            <p:cNvPicPr>
              <a:picLocks noChangeAspect="1"/>
            </p:cNvPicPr>
            <p:nvPr/>
          </p:nvPicPr>
          <p:blipFill rotWithShape="1">
            <a:blip r:embed="rId6">
              <a:extLst>
                <a:ext uri="{28A0092B-C50C-407E-A947-70E740481C1C}">
                  <a14:useLocalDpi xmlns:a14="http://schemas.microsoft.com/office/drawing/2010/main" val="0"/>
                </a:ext>
              </a:extLst>
            </a:blip>
            <a:srcRect l="10206" t="91734" r="66554" b="-1765"/>
            <a:stretch/>
          </p:blipFill>
          <p:spPr>
            <a:xfrm>
              <a:off x="1367161" y="5442013"/>
              <a:ext cx="1953087" cy="474828"/>
            </a:xfrm>
            <a:prstGeom prst="rect">
              <a:avLst/>
            </a:prstGeom>
          </p:spPr>
        </p:pic>
        <p:pic>
          <p:nvPicPr>
            <p:cNvPr id="12" name="圖片 11">
              <a:extLst>
                <a:ext uri="{FF2B5EF4-FFF2-40B4-BE49-F238E27FC236}">
                  <a16:creationId xmlns:a16="http://schemas.microsoft.com/office/drawing/2014/main" id="{72491E14-CB98-4F80-BA30-5365974C8553}"/>
                </a:ext>
              </a:extLst>
            </p:cNvPr>
            <p:cNvPicPr>
              <a:picLocks noChangeAspect="1"/>
            </p:cNvPicPr>
            <p:nvPr/>
          </p:nvPicPr>
          <p:blipFill rotWithShape="1">
            <a:blip r:embed="rId6">
              <a:extLst>
                <a:ext uri="{28A0092B-C50C-407E-A947-70E740481C1C}">
                  <a14:useLocalDpi xmlns:a14="http://schemas.microsoft.com/office/drawing/2010/main" val="0"/>
                </a:ext>
              </a:extLst>
            </a:blip>
            <a:srcRect l="35347" t="91316" r="41413" b="-1347"/>
            <a:stretch/>
          </p:blipFill>
          <p:spPr>
            <a:xfrm>
              <a:off x="5387268" y="5442014"/>
              <a:ext cx="1953087" cy="474828"/>
            </a:xfrm>
            <a:prstGeom prst="rect">
              <a:avLst/>
            </a:prstGeom>
          </p:spPr>
        </p:pic>
        <p:pic>
          <p:nvPicPr>
            <p:cNvPr id="13" name="圖片 12">
              <a:extLst>
                <a:ext uri="{FF2B5EF4-FFF2-40B4-BE49-F238E27FC236}">
                  <a16:creationId xmlns:a16="http://schemas.microsoft.com/office/drawing/2014/main" id="{C7E6D6E8-6DC7-4A9F-B480-2BC8AE7AFBA8}"/>
                </a:ext>
              </a:extLst>
            </p:cNvPr>
            <p:cNvPicPr>
              <a:picLocks noChangeAspect="1"/>
            </p:cNvPicPr>
            <p:nvPr/>
          </p:nvPicPr>
          <p:blipFill rotWithShape="1">
            <a:blip r:embed="rId6">
              <a:extLst>
                <a:ext uri="{28A0092B-C50C-407E-A947-70E740481C1C}">
                  <a14:useLocalDpi xmlns:a14="http://schemas.microsoft.com/office/drawing/2010/main" val="0"/>
                </a:ext>
              </a:extLst>
            </a:blip>
            <a:srcRect l="60700" t="91176" r="16060" b="-1207"/>
            <a:stretch/>
          </p:blipFill>
          <p:spPr>
            <a:xfrm>
              <a:off x="9012167" y="5442013"/>
              <a:ext cx="1953087" cy="474828"/>
            </a:xfrm>
            <a:prstGeom prst="rect">
              <a:avLst/>
            </a:prstGeom>
          </p:spPr>
        </p:pic>
      </p:grpSp>
    </p:spTree>
    <p:extLst>
      <p:ext uri="{BB962C8B-B14F-4D97-AF65-F5344CB8AC3E}">
        <p14:creationId xmlns:p14="http://schemas.microsoft.com/office/powerpoint/2010/main" val="2720779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8B09833-AC4D-494A-AB82-5A63EC372749}"/>
              </a:ext>
            </a:extLst>
          </p:cNvPr>
          <p:cNvSpPr>
            <a:spLocks noGrp="1"/>
          </p:cNvSpPr>
          <p:nvPr>
            <p:ph type="title"/>
          </p:nvPr>
        </p:nvSpPr>
        <p:spPr/>
        <p:txBody>
          <a:bodyPr/>
          <a:lstStyle/>
          <a:p>
            <a:r>
              <a:rPr lang="zh-TW" altLang="en-US" dirty="0">
                <a:solidFill>
                  <a:srgbClr val="0070C0"/>
                </a:solidFill>
              </a:rPr>
              <a:t>討論</a:t>
            </a:r>
          </a:p>
        </p:txBody>
      </p:sp>
      <p:sp>
        <p:nvSpPr>
          <p:cNvPr id="3" name="內容版面配置區 2">
            <a:extLst>
              <a:ext uri="{FF2B5EF4-FFF2-40B4-BE49-F238E27FC236}">
                <a16:creationId xmlns:a16="http://schemas.microsoft.com/office/drawing/2014/main" id="{67E7D913-376A-4C62-84ED-563AE0FD48A5}"/>
              </a:ext>
            </a:extLst>
          </p:cNvPr>
          <p:cNvSpPr>
            <a:spLocks noGrp="1"/>
          </p:cNvSpPr>
          <p:nvPr>
            <p:ph idx="1"/>
          </p:nvPr>
        </p:nvSpPr>
        <p:spPr/>
        <p:txBody>
          <a:bodyPr/>
          <a:lstStyle/>
          <a:p>
            <a:r>
              <a:rPr lang="zh-TW" altLang="en-US" dirty="0"/>
              <a:t>與經驗豐富者和教練相比，新手駕駛者在兩種關鍵刺激方面同樣能力較差。</a:t>
            </a:r>
            <a:endParaRPr lang="en-US" altLang="zh-TW" dirty="0"/>
          </a:p>
          <a:p>
            <a:r>
              <a:rPr lang="zh-TW" altLang="en-US" dirty="0"/>
              <a:t>危險發生後要比不顯眼的危險前較高</a:t>
            </a:r>
            <a:r>
              <a:rPr lang="en-US" altLang="zh-TW" dirty="0"/>
              <a:t>(</a:t>
            </a:r>
            <a:r>
              <a:rPr lang="zh-TW" altLang="en-US" dirty="0"/>
              <a:t>停留時間就長</a:t>
            </a:r>
            <a:r>
              <a:rPr lang="en-US" altLang="zh-TW" dirty="0"/>
              <a:t>)</a:t>
            </a:r>
            <a:r>
              <a:rPr lang="zh-TW" altLang="en-US" dirty="0"/>
              <a:t>，這表示駕駛者並未利用所有可用信息來幫助他們預測危險。</a:t>
            </a:r>
            <a:endParaRPr lang="en-US" altLang="zh-TW" dirty="0"/>
          </a:p>
          <a:p>
            <a:r>
              <a:rPr lang="zh-TW" altLang="en-US" dirty="0"/>
              <a:t>駕駛經驗豐富者他們的速度不如教練慢。雖然新手駕駛者發現重要刺激的速度很慢，但駕駛經驗豐富者較早發現它們，但沒有將信息轉化為適當的行為。</a:t>
            </a:r>
            <a:endParaRPr lang="en-US" altLang="zh-TW" dirty="0"/>
          </a:p>
          <a:p>
            <a:r>
              <a:rPr lang="zh-TW" altLang="en-US" dirty="0"/>
              <a:t>在停放在附近的汽車上面進行短暫的注視，可能可以位有經驗的駕駛者提供有關潛在危險的相關訊息，而對於新手駕駛而言，相同的注視時間可能沒辦法有如此深層的思考，他們需要較長的時間才能理解該刺激物會構成為事實。</a:t>
            </a:r>
            <a:endParaRPr lang="en-US" altLang="zh-TW" dirty="0"/>
          </a:p>
        </p:txBody>
      </p:sp>
    </p:spTree>
    <p:extLst>
      <p:ext uri="{BB962C8B-B14F-4D97-AF65-F5344CB8AC3E}">
        <p14:creationId xmlns:p14="http://schemas.microsoft.com/office/powerpoint/2010/main" val="2558978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7193A4-1547-4661-9FF5-D50E42DC625B}"/>
              </a:ext>
            </a:extLst>
          </p:cNvPr>
          <p:cNvSpPr>
            <a:spLocks noGrp="1"/>
          </p:cNvSpPr>
          <p:nvPr>
            <p:ph type="title"/>
          </p:nvPr>
        </p:nvSpPr>
        <p:spPr/>
        <p:txBody>
          <a:bodyPr/>
          <a:lstStyle/>
          <a:p>
            <a:r>
              <a:rPr lang="zh-TW" altLang="en-US" dirty="0">
                <a:solidFill>
                  <a:srgbClr val="0070C0"/>
                </a:solidFill>
              </a:rPr>
              <a:t>觀念性架構</a:t>
            </a:r>
          </a:p>
        </p:txBody>
      </p:sp>
      <p:sp>
        <p:nvSpPr>
          <p:cNvPr id="3" name="內容版面配置區 2">
            <a:extLst>
              <a:ext uri="{FF2B5EF4-FFF2-40B4-BE49-F238E27FC236}">
                <a16:creationId xmlns:a16="http://schemas.microsoft.com/office/drawing/2014/main" id="{F24818FD-2709-40A8-8D7B-A33C98B57422}"/>
              </a:ext>
            </a:extLst>
          </p:cNvPr>
          <p:cNvSpPr>
            <a:spLocks noGrp="1"/>
          </p:cNvSpPr>
          <p:nvPr>
            <p:ph idx="1"/>
          </p:nvPr>
        </p:nvSpPr>
        <p:spPr/>
        <p:txBody>
          <a:bodyPr/>
          <a:lstStyle/>
          <a:p>
            <a:endParaRPr lang="zh-TW" altLang="en-US" dirty="0"/>
          </a:p>
        </p:txBody>
      </p:sp>
      <p:sp>
        <p:nvSpPr>
          <p:cNvPr id="5" name="矩形: 圓角 4">
            <a:extLst>
              <a:ext uri="{FF2B5EF4-FFF2-40B4-BE49-F238E27FC236}">
                <a16:creationId xmlns:a16="http://schemas.microsoft.com/office/drawing/2014/main" id="{92B349D0-1AA8-4AA5-B0ED-A107C2AC0BF2}"/>
              </a:ext>
            </a:extLst>
          </p:cNvPr>
          <p:cNvSpPr/>
          <p:nvPr/>
        </p:nvSpPr>
        <p:spPr>
          <a:xfrm>
            <a:off x="6094524" y="3190554"/>
            <a:ext cx="1224793" cy="49495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疲勞程度</a:t>
            </a:r>
          </a:p>
        </p:txBody>
      </p:sp>
      <p:grpSp>
        <p:nvGrpSpPr>
          <p:cNvPr id="11" name="群組 10">
            <a:extLst>
              <a:ext uri="{FF2B5EF4-FFF2-40B4-BE49-F238E27FC236}">
                <a16:creationId xmlns:a16="http://schemas.microsoft.com/office/drawing/2014/main" id="{CF09E558-A484-4EBC-B731-FFC4A9D73941}"/>
              </a:ext>
            </a:extLst>
          </p:cNvPr>
          <p:cNvGrpSpPr/>
          <p:nvPr/>
        </p:nvGrpSpPr>
        <p:grpSpPr>
          <a:xfrm>
            <a:off x="3520846" y="2244934"/>
            <a:ext cx="1428925" cy="1184066"/>
            <a:chOff x="4769139" y="1632291"/>
            <a:chExt cx="1428925" cy="1184066"/>
          </a:xfrm>
        </p:grpSpPr>
        <p:sp>
          <p:nvSpPr>
            <p:cNvPr id="6" name="矩形: 圓角 5">
              <a:extLst>
                <a:ext uri="{FF2B5EF4-FFF2-40B4-BE49-F238E27FC236}">
                  <a16:creationId xmlns:a16="http://schemas.microsoft.com/office/drawing/2014/main" id="{D779994A-4418-4262-840C-FCB28DCE0650}"/>
                </a:ext>
              </a:extLst>
            </p:cNvPr>
            <p:cNvSpPr/>
            <p:nvPr/>
          </p:nvSpPr>
          <p:spPr>
            <a:xfrm>
              <a:off x="4871207" y="1632291"/>
              <a:ext cx="1224793" cy="49495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道路事件</a:t>
              </a:r>
            </a:p>
          </p:txBody>
        </p:sp>
        <p:sp>
          <p:nvSpPr>
            <p:cNvPr id="8" name="矩形: 圓角 7">
              <a:extLst>
                <a:ext uri="{FF2B5EF4-FFF2-40B4-BE49-F238E27FC236}">
                  <a16:creationId xmlns:a16="http://schemas.microsoft.com/office/drawing/2014/main" id="{BB3B6A91-0EF6-4A69-A1E6-D36339ECC801}"/>
                </a:ext>
              </a:extLst>
            </p:cNvPr>
            <p:cNvSpPr/>
            <p:nvPr/>
          </p:nvSpPr>
          <p:spPr>
            <a:xfrm>
              <a:off x="4769139" y="2166704"/>
              <a:ext cx="1428925" cy="64965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lnSpc>
                  <a:spcPct val="150000"/>
                </a:lnSpc>
                <a:buFont typeface="Arial" panose="020B0604020202020204" pitchFamily="34" charset="0"/>
                <a:buChar char="•"/>
              </a:pPr>
              <a:r>
                <a:rPr lang="zh-TW" altLang="en-US" sz="1600" dirty="0">
                  <a:solidFill>
                    <a:schemeClr val="tx1"/>
                  </a:solidFill>
                  <a:latin typeface="微軟正黑體" panose="020B0604030504040204" pitchFamily="34" charset="-120"/>
                  <a:ea typeface="微軟正黑體" panose="020B0604030504040204" pitchFamily="34" charset="-120"/>
                </a:rPr>
                <a:t>緊急事件</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lgn="ctr">
                <a:lnSpc>
                  <a:spcPct val="150000"/>
                </a:lnSpc>
                <a:buFont typeface="Arial" panose="020B0604020202020204" pitchFamily="34" charset="0"/>
                <a:buChar char="•"/>
              </a:pPr>
              <a:r>
                <a:rPr lang="zh-TW" altLang="en-US" sz="1600" dirty="0">
                  <a:solidFill>
                    <a:schemeClr val="tx1"/>
                  </a:solidFill>
                  <a:latin typeface="微軟正黑體" panose="020B0604030504040204" pitchFamily="34" charset="-120"/>
                  <a:ea typeface="微軟正黑體" panose="020B0604030504040204" pitchFamily="34" charset="-120"/>
                </a:rPr>
                <a:t>一般事件</a:t>
              </a:r>
            </a:p>
          </p:txBody>
        </p:sp>
      </p:grpSp>
      <p:grpSp>
        <p:nvGrpSpPr>
          <p:cNvPr id="10" name="群組 9">
            <a:extLst>
              <a:ext uri="{FF2B5EF4-FFF2-40B4-BE49-F238E27FC236}">
                <a16:creationId xmlns:a16="http://schemas.microsoft.com/office/drawing/2014/main" id="{94951BAB-81F8-49D6-8FB7-CEE8C3E6F098}"/>
              </a:ext>
            </a:extLst>
          </p:cNvPr>
          <p:cNvGrpSpPr/>
          <p:nvPr/>
        </p:nvGrpSpPr>
        <p:grpSpPr>
          <a:xfrm>
            <a:off x="3454999" y="4121174"/>
            <a:ext cx="1560618" cy="1182017"/>
            <a:chOff x="4703293" y="2934050"/>
            <a:chExt cx="1560618" cy="1182017"/>
          </a:xfrm>
        </p:grpSpPr>
        <p:sp>
          <p:nvSpPr>
            <p:cNvPr id="7" name="矩形: 圓角 6">
              <a:extLst>
                <a:ext uri="{FF2B5EF4-FFF2-40B4-BE49-F238E27FC236}">
                  <a16:creationId xmlns:a16="http://schemas.microsoft.com/office/drawing/2014/main" id="{AA02E124-A8C3-4431-945C-CECD729D2C71}"/>
                </a:ext>
              </a:extLst>
            </p:cNvPr>
            <p:cNvSpPr/>
            <p:nvPr/>
          </p:nvSpPr>
          <p:spPr>
            <a:xfrm>
              <a:off x="4871207" y="2934050"/>
              <a:ext cx="1224793" cy="49495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道路環境</a:t>
              </a:r>
            </a:p>
          </p:txBody>
        </p:sp>
        <p:sp>
          <p:nvSpPr>
            <p:cNvPr id="9" name="矩形: 圓角 8">
              <a:extLst>
                <a:ext uri="{FF2B5EF4-FFF2-40B4-BE49-F238E27FC236}">
                  <a16:creationId xmlns:a16="http://schemas.microsoft.com/office/drawing/2014/main" id="{B6DA5B57-3B75-4416-B568-6CC7F654B377}"/>
                </a:ext>
              </a:extLst>
            </p:cNvPr>
            <p:cNvSpPr/>
            <p:nvPr/>
          </p:nvSpPr>
          <p:spPr>
            <a:xfrm>
              <a:off x="4703293" y="3466414"/>
              <a:ext cx="1560618" cy="64965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lnSpc>
                  <a:spcPct val="150000"/>
                </a:lnSpc>
                <a:buFont typeface="Arial" panose="020B0604020202020204" pitchFamily="34" charset="0"/>
                <a:buChar char="•"/>
              </a:pPr>
              <a:r>
                <a:rPr lang="zh-TW" altLang="en-US" sz="1600" dirty="0">
                  <a:solidFill>
                    <a:schemeClr val="tx1"/>
                  </a:solidFill>
                  <a:latin typeface="微軟正黑體" panose="020B0604030504040204" pitchFamily="34" charset="-120"/>
                  <a:ea typeface="微軟正黑體" panose="020B0604030504040204" pitchFamily="34" charset="-120"/>
                </a:rPr>
                <a:t>高負荷環境</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lgn="ctr">
                <a:lnSpc>
                  <a:spcPct val="150000"/>
                </a:lnSpc>
                <a:buFont typeface="Arial" panose="020B0604020202020204" pitchFamily="34" charset="0"/>
                <a:buChar char="•"/>
              </a:pPr>
              <a:r>
                <a:rPr lang="zh-TW" altLang="en-US" sz="1600" dirty="0">
                  <a:solidFill>
                    <a:schemeClr val="tx1"/>
                  </a:solidFill>
                  <a:latin typeface="微軟正黑體" panose="020B0604030504040204" pitchFamily="34" charset="-120"/>
                  <a:ea typeface="微軟正黑體" panose="020B0604030504040204" pitchFamily="34" charset="-120"/>
                </a:rPr>
                <a:t>低負荷環境</a:t>
              </a:r>
            </a:p>
          </p:txBody>
        </p:sp>
      </p:grpSp>
      <p:grpSp>
        <p:nvGrpSpPr>
          <p:cNvPr id="13" name="群組 12">
            <a:extLst>
              <a:ext uri="{FF2B5EF4-FFF2-40B4-BE49-F238E27FC236}">
                <a16:creationId xmlns:a16="http://schemas.microsoft.com/office/drawing/2014/main" id="{35DEAC0D-898A-4E9D-8340-0B5B3E1EC6A5}"/>
              </a:ext>
            </a:extLst>
          </p:cNvPr>
          <p:cNvGrpSpPr/>
          <p:nvPr/>
        </p:nvGrpSpPr>
        <p:grpSpPr>
          <a:xfrm>
            <a:off x="1048128" y="3188681"/>
            <a:ext cx="1428925" cy="1144603"/>
            <a:chOff x="1751900" y="1300294"/>
            <a:chExt cx="1428925" cy="1144603"/>
          </a:xfrm>
        </p:grpSpPr>
        <p:sp>
          <p:nvSpPr>
            <p:cNvPr id="4" name="矩形: 圓角 3">
              <a:extLst>
                <a:ext uri="{FF2B5EF4-FFF2-40B4-BE49-F238E27FC236}">
                  <a16:creationId xmlns:a16="http://schemas.microsoft.com/office/drawing/2014/main" id="{F0C847EC-00BC-4B05-AC05-DB0323F2E8B8}"/>
                </a:ext>
              </a:extLst>
            </p:cNvPr>
            <p:cNvSpPr/>
            <p:nvPr/>
          </p:nvSpPr>
          <p:spPr>
            <a:xfrm>
              <a:off x="1853967" y="1300294"/>
              <a:ext cx="1224793" cy="49495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駕駛</a:t>
              </a:r>
            </a:p>
          </p:txBody>
        </p:sp>
        <p:sp>
          <p:nvSpPr>
            <p:cNvPr id="12" name="矩形: 圓角 11">
              <a:extLst>
                <a:ext uri="{FF2B5EF4-FFF2-40B4-BE49-F238E27FC236}">
                  <a16:creationId xmlns:a16="http://schemas.microsoft.com/office/drawing/2014/main" id="{DE9EAEC4-5DB2-486E-8E9B-FE27F517B51D}"/>
                </a:ext>
              </a:extLst>
            </p:cNvPr>
            <p:cNvSpPr/>
            <p:nvPr/>
          </p:nvSpPr>
          <p:spPr>
            <a:xfrm>
              <a:off x="1751900" y="1795244"/>
              <a:ext cx="1428925" cy="64965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lnSpc>
                  <a:spcPct val="150000"/>
                </a:lnSpc>
                <a:buFont typeface="Arial" panose="020B0604020202020204" pitchFamily="34" charset="0"/>
                <a:buChar char="•"/>
              </a:pPr>
              <a:r>
                <a:rPr lang="zh-TW" altLang="en-US" sz="1600" dirty="0">
                  <a:solidFill>
                    <a:schemeClr val="tx1"/>
                  </a:solidFill>
                  <a:latin typeface="微軟正黑體" panose="020B0604030504040204" pitchFamily="34" charset="-120"/>
                  <a:ea typeface="微軟正黑體" panose="020B0604030504040204" pitchFamily="34" charset="-120"/>
                </a:rPr>
                <a:t>職業駕駛</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285750" indent="-285750" algn="ctr">
                <a:lnSpc>
                  <a:spcPct val="150000"/>
                </a:lnSpc>
                <a:buFont typeface="Arial" panose="020B0604020202020204" pitchFamily="34" charset="0"/>
                <a:buChar char="•"/>
              </a:pPr>
              <a:r>
                <a:rPr lang="zh-TW" altLang="en-US" sz="1600" dirty="0">
                  <a:solidFill>
                    <a:schemeClr val="tx1"/>
                  </a:solidFill>
                  <a:latin typeface="微軟正黑體" panose="020B0604030504040204" pitchFamily="34" charset="-120"/>
                  <a:ea typeface="微軟正黑體" panose="020B0604030504040204" pitchFamily="34" charset="-120"/>
                </a:rPr>
                <a:t>一般駕駛</a:t>
              </a:r>
            </a:p>
          </p:txBody>
        </p:sp>
      </p:grpSp>
      <p:sp>
        <p:nvSpPr>
          <p:cNvPr id="14" name="矩形: 圓角 13">
            <a:extLst>
              <a:ext uri="{FF2B5EF4-FFF2-40B4-BE49-F238E27FC236}">
                <a16:creationId xmlns:a16="http://schemas.microsoft.com/office/drawing/2014/main" id="{82356B8B-053F-4ACC-9D75-F5712DC5B322}"/>
              </a:ext>
            </a:extLst>
          </p:cNvPr>
          <p:cNvSpPr/>
          <p:nvPr/>
        </p:nvSpPr>
        <p:spPr>
          <a:xfrm>
            <a:off x="7943253" y="3176418"/>
            <a:ext cx="1224793" cy="49495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駕駛績效</a:t>
            </a:r>
          </a:p>
        </p:txBody>
      </p:sp>
      <p:sp>
        <p:nvSpPr>
          <p:cNvPr id="15" name="矩形: 圓角 14">
            <a:extLst>
              <a:ext uri="{FF2B5EF4-FFF2-40B4-BE49-F238E27FC236}">
                <a16:creationId xmlns:a16="http://schemas.microsoft.com/office/drawing/2014/main" id="{3AB23C58-CBD2-4E67-9A92-112A1E96CF11}"/>
              </a:ext>
            </a:extLst>
          </p:cNvPr>
          <p:cNvSpPr/>
          <p:nvPr/>
        </p:nvSpPr>
        <p:spPr>
          <a:xfrm>
            <a:off x="9800588" y="3188681"/>
            <a:ext cx="1224793" cy="49495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chemeClr val="tx1"/>
                </a:solidFill>
                <a:latin typeface="微軟正黑體" panose="020B0604030504040204" pitchFamily="34" charset="-120"/>
                <a:ea typeface="微軟正黑體" panose="020B0604030504040204" pitchFamily="34" charset="-120"/>
              </a:rPr>
              <a:t>風險模型</a:t>
            </a:r>
          </a:p>
        </p:txBody>
      </p:sp>
      <p:cxnSp>
        <p:nvCxnSpPr>
          <p:cNvPr id="17" name="接點: 肘形 16">
            <a:extLst>
              <a:ext uri="{FF2B5EF4-FFF2-40B4-BE49-F238E27FC236}">
                <a16:creationId xmlns:a16="http://schemas.microsoft.com/office/drawing/2014/main" id="{432736A2-65BA-4762-962D-725B546F309D}"/>
              </a:ext>
            </a:extLst>
          </p:cNvPr>
          <p:cNvCxnSpPr>
            <a:endCxn id="6" idx="1"/>
          </p:cNvCxnSpPr>
          <p:nvPr/>
        </p:nvCxnSpPr>
        <p:spPr>
          <a:xfrm flipV="1">
            <a:off x="2374084" y="2492409"/>
            <a:ext cx="1248830" cy="936591"/>
          </a:xfrm>
          <a:prstGeom prst="bentConnector3">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接點: 肘形 17">
            <a:extLst>
              <a:ext uri="{FF2B5EF4-FFF2-40B4-BE49-F238E27FC236}">
                <a16:creationId xmlns:a16="http://schemas.microsoft.com/office/drawing/2014/main" id="{1D566BFA-947B-4F84-AFF8-BAB1CB00742B}"/>
              </a:ext>
            </a:extLst>
          </p:cNvPr>
          <p:cNvCxnSpPr>
            <a:cxnSpLocks/>
          </p:cNvCxnSpPr>
          <p:nvPr/>
        </p:nvCxnSpPr>
        <p:spPr>
          <a:xfrm>
            <a:off x="2374084" y="3434107"/>
            <a:ext cx="1248830" cy="936591"/>
          </a:xfrm>
          <a:prstGeom prst="bentConnector3">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接點: 肘形 18">
            <a:extLst>
              <a:ext uri="{FF2B5EF4-FFF2-40B4-BE49-F238E27FC236}">
                <a16:creationId xmlns:a16="http://schemas.microsoft.com/office/drawing/2014/main" id="{4E1909A6-BCC7-4914-B3EA-99AAD51FA836}"/>
              </a:ext>
            </a:extLst>
          </p:cNvPr>
          <p:cNvCxnSpPr>
            <a:cxnSpLocks/>
          </p:cNvCxnSpPr>
          <p:nvPr/>
        </p:nvCxnSpPr>
        <p:spPr>
          <a:xfrm flipH="1" flipV="1">
            <a:off x="4846598" y="2490360"/>
            <a:ext cx="1248830" cy="936591"/>
          </a:xfrm>
          <a:prstGeom prst="bentConnector3">
            <a:avLst/>
          </a:prstGeom>
          <a:ln w="19050">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接點: 肘形 19">
            <a:extLst>
              <a:ext uri="{FF2B5EF4-FFF2-40B4-BE49-F238E27FC236}">
                <a16:creationId xmlns:a16="http://schemas.microsoft.com/office/drawing/2014/main" id="{908646BC-73B3-403A-8B49-FE4957CFD997}"/>
              </a:ext>
            </a:extLst>
          </p:cNvPr>
          <p:cNvCxnSpPr>
            <a:cxnSpLocks/>
          </p:cNvCxnSpPr>
          <p:nvPr/>
        </p:nvCxnSpPr>
        <p:spPr>
          <a:xfrm flipH="1">
            <a:off x="4846598" y="3432058"/>
            <a:ext cx="1248830" cy="936591"/>
          </a:xfrm>
          <a:prstGeom prst="bentConnector3">
            <a:avLst/>
          </a:prstGeom>
          <a:ln w="19050">
            <a:solidFill>
              <a:schemeClr val="tx1">
                <a:lumMod val="50000"/>
                <a:lumOff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直線單箭頭接點 21">
            <a:extLst>
              <a:ext uri="{FF2B5EF4-FFF2-40B4-BE49-F238E27FC236}">
                <a16:creationId xmlns:a16="http://schemas.microsoft.com/office/drawing/2014/main" id="{527E3061-CD36-4FBA-9876-67331447B3AC}"/>
              </a:ext>
            </a:extLst>
          </p:cNvPr>
          <p:cNvCxnSpPr>
            <a:cxnSpLocks/>
          </p:cNvCxnSpPr>
          <p:nvPr/>
        </p:nvCxnSpPr>
        <p:spPr>
          <a:xfrm>
            <a:off x="7319317" y="3434107"/>
            <a:ext cx="633446" cy="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單箭頭接點 23">
            <a:extLst>
              <a:ext uri="{FF2B5EF4-FFF2-40B4-BE49-F238E27FC236}">
                <a16:creationId xmlns:a16="http://schemas.microsoft.com/office/drawing/2014/main" id="{DE9D3A43-B185-498C-A88B-9B6D078C60A3}"/>
              </a:ext>
            </a:extLst>
          </p:cNvPr>
          <p:cNvCxnSpPr>
            <a:cxnSpLocks/>
          </p:cNvCxnSpPr>
          <p:nvPr/>
        </p:nvCxnSpPr>
        <p:spPr>
          <a:xfrm>
            <a:off x="9168046" y="3432058"/>
            <a:ext cx="633446" cy="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文字方塊 24">
            <a:extLst>
              <a:ext uri="{FF2B5EF4-FFF2-40B4-BE49-F238E27FC236}">
                <a16:creationId xmlns:a16="http://schemas.microsoft.com/office/drawing/2014/main" id="{EDAD5C75-39B4-4821-A689-DF3AD1F26EBF}"/>
              </a:ext>
            </a:extLst>
          </p:cNvPr>
          <p:cNvSpPr txBox="1"/>
          <p:nvPr/>
        </p:nvSpPr>
        <p:spPr>
          <a:xfrm>
            <a:off x="8414283" y="2816761"/>
            <a:ext cx="542134" cy="369332"/>
          </a:xfrm>
          <a:prstGeom prst="rect">
            <a:avLst/>
          </a:prstGeom>
          <a:noFill/>
        </p:spPr>
        <p:txBody>
          <a:bodyPr wrap="square" rtlCol="0">
            <a:spAutoFit/>
          </a:bodyPr>
          <a:lstStyle/>
          <a:p>
            <a:r>
              <a:rPr lang="en-US" altLang="zh-TW" dirty="0">
                <a:solidFill>
                  <a:schemeClr val="bg1">
                    <a:lumMod val="65000"/>
                  </a:schemeClr>
                </a:solidFill>
                <a:latin typeface="Arial Black" panose="020B0A04020102020204" pitchFamily="34" charset="0"/>
              </a:rPr>
              <a:t>9</a:t>
            </a:r>
            <a:endParaRPr lang="zh-TW" altLang="en-US" dirty="0">
              <a:solidFill>
                <a:schemeClr val="bg1">
                  <a:lumMod val="65000"/>
                </a:schemeClr>
              </a:solidFill>
              <a:latin typeface="Arial Black" panose="020B0A04020102020204" pitchFamily="34" charset="0"/>
            </a:endParaRPr>
          </a:p>
        </p:txBody>
      </p:sp>
      <p:sp>
        <p:nvSpPr>
          <p:cNvPr id="26" name="文字方塊 25">
            <a:extLst>
              <a:ext uri="{FF2B5EF4-FFF2-40B4-BE49-F238E27FC236}">
                <a16:creationId xmlns:a16="http://schemas.microsoft.com/office/drawing/2014/main" id="{C2A71805-29FE-463D-96D0-39ADA89CFCB0}"/>
              </a:ext>
            </a:extLst>
          </p:cNvPr>
          <p:cNvSpPr txBox="1"/>
          <p:nvPr/>
        </p:nvSpPr>
        <p:spPr>
          <a:xfrm>
            <a:off x="6566458" y="2816761"/>
            <a:ext cx="385894" cy="371920"/>
          </a:xfrm>
          <a:prstGeom prst="rect">
            <a:avLst/>
          </a:prstGeom>
          <a:noFill/>
        </p:spPr>
        <p:txBody>
          <a:bodyPr wrap="square" rtlCol="0">
            <a:spAutoFit/>
          </a:bodyPr>
          <a:lstStyle/>
          <a:p>
            <a:r>
              <a:rPr lang="en-US" altLang="zh-TW" dirty="0">
                <a:solidFill>
                  <a:schemeClr val="bg1">
                    <a:lumMod val="65000"/>
                  </a:schemeClr>
                </a:solidFill>
                <a:latin typeface="Arial Black" panose="020B0A04020102020204" pitchFamily="34" charset="0"/>
              </a:rPr>
              <a:t>8</a:t>
            </a:r>
            <a:endParaRPr lang="zh-TW" altLang="en-US" dirty="0">
              <a:solidFill>
                <a:schemeClr val="bg1">
                  <a:lumMod val="65000"/>
                </a:schemeClr>
              </a:solidFill>
              <a:latin typeface="Arial Black" panose="020B0A04020102020204" pitchFamily="34" charset="0"/>
            </a:endParaRPr>
          </a:p>
        </p:txBody>
      </p:sp>
      <p:sp>
        <p:nvSpPr>
          <p:cNvPr id="27" name="文字方塊 26">
            <a:extLst>
              <a:ext uri="{FF2B5EF4-FFF2-40B4-BE49-F238E27FC236}">
                <a16:creationId xmlns:a16="http://schemas.microsoft.com/office/drawing/2014/main" id="{B9279910-DBB0-46D9-8988-85241A984609}"/>
              </a:ext>
            </a:extLst>
          </p:cNvPr>
          <p:cNvSpPr txBox="1"/>
          <p:nvPr/>
        </p:nvSpPr>
        <p:spPr>
          <a:xfrm>
            <a:off x="4075578" y="3746735"/>
            <a:ext cx="542134" cy="369332"/>
          </a:xfrm>
          <a:prstGeom prst="rect">
            <a:avLst/>
          </a:prstGeom>
          <a:noFill/>
        </p:spPr>
        <p:txBody>
          <a:bodyPr wrap="square" rtlCol="0">
            <a:spAutoFit/>
          </a:bodyPr>
          <a:lstStyle/>
          <a:p>
            <a:r>
              <a:rPr lang="en-US" altLang="zh-TW" dirty="0">
                <a:solidFill>
                  <a:schemeClr val="bg1">
                    <a:lumMod val="65000"/>
                  </a:schemeClr>
                </a:solidFill>
                <a:latin typeface="Arial Black" panose="020B0A04020102020204" pitchFamily="34" charset="0"/>
              </a:rPr>
              <a:t>4</a:t>
            </a:r>
            <a:endParaRPr lang="zh-TW" altLang="en-US" dirty="0">
              <a:solidFill>
                <a:schemeClr val="bg1">
                  <a:lumMod val="65000"/>
                </a:schemeClr>
              </a:solidFill>
              <a:latin typeface="Arial Black" panose="020B0A04020102020204" pitchFamily="34" charset="0"/>
            </a:endParaRPr>
          </a:p>
        </p:txBody>
      </p:sp>
      <p:sp>
        <p:nvSpPr>
          <p:cNvPr id="28" name="文字方塊 27">
            <a:extLst>
              <a:ext uri="{FF2B5EF4-FFF2-40B4-BE49-F238E27FC236}">
                <a16:creationId xmlns:a16="http://schemas.microsoft.com/office/drawing/2014/main" id="{F797734E-8137-4A2F-B52B-FAAFFBD8D81E}"/>
              </a:ext>
            </a:extLst>
          </p:cNvPr>
          <p:cNvSpPr txBox="1"/>
          <p:nvPr/>
        </p:nvSpPr>
        <p:spPr>
          <a:xfrm>
            <a:off x="4075578" y="1870495"/>
            <a:ext cx="542134" cy="369332"/>
          </a:xfrm>
          <a:prstGeom prst="rect">
            <a:avLst/>
          </a:prstGeom>
          <a:noFill/>
        </p:spPr>
        <p:txBody>
          <a:bodyPr wrap="square" rtlCol="0">
            <a:spAutoFit/>
          </a:bodyPr>
          <a:lstStyle/>
          <a:p>
            <a:r>
              <a:rPr lang="en-US" altLang="zh-TW" dirty="0">
                <a:solidFill>
                  <a:schemeClr val="bg1">
                    <a:lumMod val="65000"/>
                  </a:schemeClr>
                </a:solidFill>
                <a:latin typeface="Arial Black" panose="020B0A04020102020204" pitchFamily="34" charset="0"/>
              </a:rPr>
              <a:t>6</a:t>
            </a:r>
            <a:endParaRPr lang="zh-TW" altLang="en-US" dirty="0">
              <a:solidFill>
                <a:schemeClr val="bg1">
                  <a:lumMod val="65000"/>
                </a:schemeClr>
              </a:solidFill>
              <a:latin typeface="Arial Black" panose="020B0A04020102020204" pitchFamily="34" charset="0"/>
            </a:endParaRPr>
          </a:p>
        </p:txBody>
      </p:sp>
      <p:sp>
        <p:nvSpPr>
          <p:cNvPr id="29" name="文字方塊 28">
            <a:extLst>
              <a:ext uri="{FF2B5EF4-FFF2-40B4-BE49-F238E27FC236}">
                <a16:creationId xmlns:a16="http://schemas.microsoft.com/office/drawing/2014/main" id="{87ACFC89-B5AD-4705-8217-0DF7AA52E68E}"/>
              </a:ext>
            </a:extLst>
          </p:cNvPr>
          <p:cNvSpPr txBox="1"/>
          <p:nvPr/>
        </p:nvSpPr>
        <p:spPr>
          <a:xfrm>
            <a:off x="1594745" y="2807086"/>
            <a:ext cx="542134" cy="369332"/>
          </a:xfrm>
          <a:prstGeom prst="rect">
            <a:avLst/>
          </a:prstGeom>
          <a:noFill/>
        </p:spPr>
        <p:txBody>
          <a:bodyPr wrap="square" rtlCol="0">
            <a:spAutoFit/>
          </a:bodyPr>
          <a:lstStyle/>
          <a:p>
            <a:r>
              <a:rPr lang="en-US" altLang="zh-TW" dirty="0">
                <a:solidFill>
                  <a:schemeClr val="bg1">
                    <a:lumMod val="65000"/>
                  </a:schemeClr>
                </a:solidFill>
                <a:latin typeface="Arial Black" panose="020B0A04020102020204" pitchFamily="34" charset="0"/>
              </a:rPr>
              <a:t>3</a:t>
            </a:r>
            <a:endParaRPr lang="zh-TW" altLang="en-US" dirty="0">
              <a:solidFill>
                <a:schemeClr val="bg1">
                  <a:lumMod val="65000"/>
                </a:schemeClr>
              </a:solidFill>
              <a:latin typeface="Arial Black" panose="020B0A04020102020204" pitchFamily="34" charset="0"/>
            </a:endParaRPr>
          </a:p>
        </p:txBody>
      </p:sp>
    </p:spTree>
    <p:extLst>
      <p:ext uri="{BB962C8B-B14F-4D97-AF65-F5344CB8AC3E}">
        <p14:creationId xmlns:p14="http://schemas.microsoft.com/office/powerpoint/2010/main" val="285126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257603C-1F53-46D6-B5D4-6C259118547E}"/>
              </a:ext>
            </a:extLst>
          </p:cNvPr>
          <p:cNvSpPr>
            <a:spLocks noGrp="1"/>
          </p:cNvSpPr>
          <p:nvPr>
            <p:ph type="title"/>
          </p:nvPr>
        </p:nvSpPr>
        <p:spPr/>
        <p:txBody>
          <a:bodyPr/>
          <a:lstStyle/>
          <a:p>
            <a:r>
              <a:rPr lang="zh-TW" altLang="en-US" dirty="0">
                <a:solidFill>
                  <a:srgbClr val="0070C0"/>
                </a:solidFill>
              </a:rPr>
              <a:t>簡介</a:t>
            </a:r>
          </a:p>
        </p:txBody>
      </p:sp>
      <p:sp>
        <p:nvSpPr>
          <p:cNvPr id="3" name="內容版面配置區 2">
            <a:extLst>
              <a:ext uri="{FF2B5EF4-FFF2-40B4-BE49-F238E27FC236}">
                <a16:creationId xmlns:a16="http://schemas.microsoft.com/office/drawing/2014/main" id="{6E7C9FAD-A27D-4A4E-8317-02AA2B252559}"/>
              </a:ext>
            </a:extLst>
          </p:cNvPr>
          <p:cNvSpPr>
            <a:spLocks noGrp="1"/>
          </p:cNvSpPr>
          <p:nvPr>
            <p:ph idx="1"/>
          </p:nvPr>
        </p:nvSpPr>
        <p:spPr/>
        <p:txBody>
          <a:bodyPr>
            <a:normAutofit/>
          </a:bodyPr>
          <a:lstStyle/>
          <a:p>
            <a:r>
              <a:rPr lang="zh-TW" altLang="en-US" dirty="0"/>
              <a:t>危險感知是檢測、評估和反應道路上可能會導致碰撞的危險事故的過程。</a:t>
            </a:r>
            <a:endParaRPr lang="en-US" altLang="zh-TW" dirty="0"/>
          </a:p>
          <a:p>
            <a:r>
              <a:rPr lang="zh-TW" altLang="en-US" dirty="0"/>
              <a:t>而研究人員已經證明，容易撞車的假使者的危險感知的反應時間</a:t>
            </a:r>
            <a:r>
              <a:rPr lang="en-US" altLang="zh-TW" dirty="0"/>
              <a:t>(RTs)</a:t>
            </a:r>
            <a:r>
              <a:rPr lang="zh-TW" altLang="en-US" dirty="0"/>
              <a:t>更長</a:t>
            </a:r>
            <a:r>
              <a:rPr lang="en-US" altLang="zh-TW" dirty="0"/>
              <a:t>(McKenna and Crick, 1991; McKenna and </a:t>
            </a:r>
            <a:r>
              <a:rPr lang="en-US" altLang="zh-TW" dirty="0" err="1"/>
              <a:t>Horswill</a:t>
            </a:r>
            <a:r>
              <a:rPr lang="en-US" altLang="zh-TW" dirty="0"/>
              <a:t>, 1999;</a:t>
            </a:r>
            <a:r>
              <a:rPr lang="zh-TW" altLang="en-US" dirty="0"/>
              <a:t> </a:t>
            </a:r>
            <a:r>
              <a:rPr lang="en-US" altLang="zh-TW" dirty="0"/>
              <a:t>Quimby et al., 1986)</a:t>
            </a:r>
            <a:r>
              <a:rPr lang="zh-TW" altLang="en-US" dirty="0"/>
              <a:t>。</a:t>
            </a:r>
            <a:endParaRPr lang="en-US" altLang="zh-TW" dirty="0"/>
          </a:p>
          <a:p>
            <a:r>
              <a:rPr lang="zh-TW" altLang="en-US" dirty="0"/>
              <a:t>而剛考到駕照一年的駕駛者與具有有效駕照好幾年的有經驗的駕駛者相比，在英國和美國的車禍統計數據中顯示，新手駕駛的比例過高，而新手駕駛者被認為是撞車風險增加的其中一個原因（</a:t>
            </a:r>
            <a:r>
              <a:rPr lang="en-US" altLang="zh-TW" dirty="0" err="1"/>
              <a:t>Horswill</a:t>
            </a:r>
            <a:r>
              <a:rPr lang="zh-TW" altLang="en-US" dirty="0"/>
              <a:t> </a:t>
            </a:r>
            <a:r>
              <a:rPr lang="en-US" altLang="zh-TW" dirty="0"/>
              <a:t>and</a:t>
            </a:r>
            <a:r>
              <a:rPr lang="zh-TW" altLang="en-US" dirty="0"/>
              <a:t> </a:t>
            </a:r>
            <a:r>
              <a:rPr lang="en-US" altLang="zh-TW" dirty="0"/>
              <a:t>McKenna,</a:t>
            </a:r>
            <a:r>
              <a:rPr lang="zh-TW" altLang="en-US" dirty="0"/>
              <a:t> </a:t>
            </a:r>
            <a:r>
              <a:rPr lang="en-US" altLang="zh-TW" dirty="0"/>
              <a:t>2004</a:t>
            </a:r>
            <a:r>
              <a:rPr lang="zh-TW" altLang="en-US" dirty="0"/>
              <a:t>）。</a:t>
            </a:r>
            <a:endParaRPr lang="en-US" altLang="zh-TW" dirty="0"/>
          </a:p>
          <a:p>
            <a:r>
              <a:rPr lang="en-US" altLang="zh-TW" dirty="0" err="1"/>
              <a:t>Garay</a:t>
            </a:r>
            <a:r>
              <a:rPr lang="zh-TW" altLang="en-US" dirty="0"/>
              <a:t> </a:t>
            </a:r>
            <a:r>
              <a:rPr lang="en-US" altLang="zh-TW" dirty="0"/>
              <a:t>et al</a:t>
            </a:r>
            <a:r>
              <a:rPr lang="zh-TW" altLang="en-US" dirty="0"/>
              <a:t>（</a:t>
            </a:r>
            <a:r>
              <a:rPr lang="en-US" altLang="zh-TW" dirty="0"/>
              <a:t>2004</a:t>
            </a:r>
            <a:r>
              <a:rPr lang="zh-TW" altLang="en-US" dirty="0"/>
              <a:t>）將危險進行分類在模擬路線上對駕駛員進行了測試，其中包含發現行人、注意到警告的交通標誌和發現車禍的交通等。</a:t>
            </a:r>
          </a:p>
        </p:txBody>
      </p:sp>
    </p:spTree>
    <p:extLst>
      <p:ext uri="{BB962C8B-B14F-4D97-AF65-F5344CB8AC3E}">
        <p14:creationId xmlns:p14="http://schemas.microsoft.com/office/powerpoint/2010/main" val="1938762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17426DB-6F88-48B3-9730-2B07996BB7F8}"/>
              </a:ext>
            </a:extLst>
          </p:cNvPr>
          <p:cNvSpPr>
            <a:spLocks noGrp="1"/>
          </p:cNvSpPr>
          <p:nvPr>
            <p:ph type="title"/>
          </p:nvPr>
        </p:nvSpPr>
        <p:spPr/>
        <p:txBody>
          <a:bodyPr/>
          <a:lstStyle/>
          <a:p>
            <a:r>
              <a:rPr lang="zh-TW" altLang="en-US" dirty="0">
                <a:solidFill>
                  <a:srgbClr val="0070C0"/>
                </a:solidFill>
              </a:rPr>
              <a:t>簡介</a:t>
            </a:r>
          </a:p>
        </p:txBody>
      </p:sp>
      <p:sp>
        <p:nvSpPr>
          <p:cNvPr id="3" name="內容版面配置區 2">
            <a:extLst>
              <a:ext uri="{FF2B5EF4-FFF2-40B4-BE49-F238E27FC236}">
                <a16:creationId xmlns:a16="http://schemas.microsoft.com/office/drawing/2014/main" id="{A003B91B-5FA1-41B9-9D43-F718E780BFFC}"/>
              </a:ext>
            </a:extLst>
          </p:cNvPr>
          <p:cNvSpPr>
            <a:spLocks noGrp="1"/>
          </p:cNvSpPr>
          <p:nvPr>
            <p:ph idx="1"/>
          </p:nvPr>
        </p:nvSpPr>
        <p:spPr/>
        <p:txBody>
          <a:bodyPr>
            <a:normAutofit/>
          </a:bodyPr>
          <a:lstStyle/>
          <a:p>
            <a:r>
              <a:rPr lang="zh-TW" altLang="en-US" dirty="0"/>
              <a:t>基於預期的概念，創建三種模擬方案</a:t>
            </a:r>
            <a:endParaRPr lang="en-US" altLang="zh-TW" dirty="0"/>
          </a:p>
          <a:p>
            <a:r>
              <a:rPr lang="zh-TW" altLang="en-US" dirty="0"/>
              <a:t>危險前的前兆與危險發生後是相同的刺激，稱為行為預期</a:t>
            </a:r>
            <a:r>
              <a:rPr lang="en-US" altLang="zh-TW" dirty="0"/>
              <a:t>(BP)</a:t>
            </a:r>
            <a:r>
              <a:rPr lang="zh-TW" altLang="en-US" dirty="0"/>
              <a:t>危險</a:t>
            </a:r>
            <a:endParaRPr lang="en-US" altLang="zh-TW" dirty="0"/>
          </a:p>
          <a:p>
            <a:pPr lvl="1">
              <a:buFont typeface="Wingdings" panose="05000000000000000000" pitchFamily="2" charset="2"/>
              <a:buChar char="ü"/>
            </a:pPr>
            <a:r>
              <a:rPr lang="zh-TW" altLang="en-US" dirty="0">
                <a:solidFill>
                  <a:schemeClr val="bg2">
                    <a:lumMod val="50000"/>
                  </a:schemeClr>
                </a:solidFill>
              </a:rPr>
              <a:t>有一輛汽車在小路旁等候（前兆），然後在參與者的汽車前駛出（危險）</a:t>
            </a:r>
            <a:endParaRPr lang="en-US" altLang="zh-TW" dirty="0">
              <a:solidFill>
                <a:schemeClr val="bg2">
                  <a:lumMod val="50000"/>
                </a:schemeClr>
              </a:solidFill>
            </a:endParaRPr>
          </a:p>
          <a:p>
            <a:pPr>
              <a:buFont typeface="Arial" panose="020B0604020202020204" pitchFamily="34" charset="0"/>
              <a:buChar char="•"/>
            </a:pPr>
            <a:r>
              <a:rPr lang="zh-TW" altLang="en-US" dirty="0"/>
              <a:t>危險前的前兆與危險發生後是間接關係，稱為環境預測</a:t>
            </a:r>
            <a:r>
              <a:rPr lang="en-US" altLang="zh-TW" dirty="0"/>
              <a:t>(EP)</a:t>
            </a:r>
            <a:r>
              <a:rPr lang="zh-TW" altLang="en-US" dirty="0"/>
              <a:t>危險</a:t>
            </a:r>
            <a:endParaRPr lang="en-US" altLang="zh-TW" dirty="0"/>
          </a:p>
          <a:p>
            <a:pPr lvl="1">
              <a:buFont typeface="Wingdings" panose="05000000000000000000" pitchFamily="2" charset="2"/>
              <a:buChar char="ü"/>
            </a:pPr>
            <a:r>
              <a:rPr lang="zh-TW" altLang="en-US" dirty="0">
                <a:solidFill>
                  <a:schemeClr val="bg2">
                    <a:lumMod val="50000"/>
                  </a:schemeClr>
                </a:solidFill>
              </a:rPr>
              <a:t>一個冰淇淋麵包車（前兆），孩子從後面衝入道路（危險）</a:t>
            </a:r>
            <a:endParaRPr lang="en-US" altLang="zh-TW" dirty="0">
              <a:solidFill>
                <a:schemeClr val="bg2">
                  <a:lumMod val="50000"/>
                </a:schemeClr>
              </a:solidFill>
            </a:endParaRPr>
          </a:p>
          <a:p>
            <a:pPr>
              <a:buFont typeface="Arial" panose="020B0604020202020204" pitchFamily="34" charset="0"/>
              <a:buChar char="•"/>
            </a:pPr>
            <a:r>
              <a:rPr lang="zh-TW" altLang="en-US" dirty="0"/>
              <a:t>將注意力分散在多種潛在危險上，包含一個以上的前兆</a:t>
            </a:r>
            <a:r>
              <a:rPr lang="en-US" altLang="zh-TW" dirty="0"/>
              <a:t>(</a:t>
            </a:r>
            <a:r>
              <a:rPr lang="zh-TW" altLang="en-US" dirty="0"/>
              <a:t>可以是</a:t>
            </a:r>
            <a:r>
              <a:rPr lang="en-US" altLang="zh-TW" dirty="0"/>
              <a:t>BP</a:t>
            </a:r>
            <a:r>
              <a:rPr lang="zh-TW" altLang="en-US" dirty="0"/>
              <a:t>或</a:t>
            </a:r>
            <a:r>
              <a:rPr lang="en-US" altLang="zh-TW" dirty="0"/>
              <a:t>EP)</a:t>
            </a:r>
            <a:r>
              <a:rPr lang="zh-TW" altLang="en-US" dirty="0"/>
              <a:t>，稱為注意力集中和分散危險</a:t>
            </a:r>
            <a:r>
              <a:rPr lang="en-US" altLang="zh-TW" dirty="0"/>
              <a:t>(DF)</a:t>
            </a:r>
          </a:p>
          <a:p>
            <a:pPr lvl="1">
              <a:buFont typeface="Wingdings" panose="05000000000000000000" pitchFamily="2" charset="2"/>
              <a:buChar char="ü"/>
            </a:pPr>
            <a:r>
              <a:rPr lang="zh-TW" altLang="en-US" dirty="0">
                <a:solidFill>
                  <a:schemeClr val="bg2">
                    <a:lumMod val="50000"/>
                  </a:schemeClr>
                </a:solidFill>
              </a:rPr>
              <a:t>停放的公車</a:t>
            </a:r>
            <a:r>
              <a:rPr lang="en-US" altLang="zh-TW" dirty="0">
                <a:solidFill>
                  <a:schemeClr val="bg2">
                    <a:lumMod val="50000"/>
                  </a:schemeClr>
                </a:solidFill>
              </a:rPr>
              <a:t>(EP</a:t>
            </a:r>
            <a:r>
              <a:rPr lang="zh-TW" altLang="en-US" dirty="0">
                <a:solidFill>
                  <a:schemeClr val="bg2">
                    <a:lumMod val="50000"/>
                  </a:schemeClr>
                </a:solidFill>
              </a:rPr>
              <a:t>前兆</a:t>
            </a:r>
            <a:r>
              <a:rPr lang="en-US" altLang="zh-TW" dirty="0">
                <a:solidFill>
                  <a:schemeClr val="bg2">
                    <a:lumMod val="50000"/>
                  </a:schemeClr>
                </a:solidFill>
              </a:rPr>
              <a:t>)</a:t>
            </a:r>
            <a:r>
              <a:rPr lang="zh-TW" altLang="en-US" dirty="0">
                <a:solidFill>
                  <a:schemeClr val="bg2">
                    <a:lumMod val="50000"/>
                  </a:schemeClr>
                </a:solidFill>
              </a:rPr>
              <a:t>，而在道路另一側的行人</a:t>
            </a:r>
            <a:r>
              <a:rPr lang="en-US" altLang="zh-TW" dirty="0">
                <a:solidFill>
                  <a:schemeClr val="bg2">
                    <a:lumMod val="50000"/>
                  </a:schemeClr>
                </a:solidFill>
              </a:rPr>
              <a:t>(BP</a:t>
            </a:r>
            <a:r>
              <a:rPr lang="zh-TW" altLang="en-US" dirty="0">
                <a:solidFill>
                  <a:schemeClr val="bg2">
                    <a:lumMod val="50000"/>
                  </a:schemeClr>
                </a:solidFill>
              </a:rPr>
              <a:t>前兆與危險</a:t>
            </a:r>
            <a:r>
              <a:rPr lang="en-US" altLang="zh-TW" dirty="0">
                <a:solidFill>
                  <a:schemeClr val="bg2">
                    <a:lumMod val="50000"/>
                  </a:schemeClr>
                </a:solidFill>
              </a:rPr>
              <a:t>)</a:t>
            </a:r>
            <a:r>
              <a:rPr lang="zh-TW" altLang="en-US" dirty="0">
                <a:solidFill>
                  <a:schemeClr val="bg2">
                    <a:lumMod val="50000"/>
                  </a:schemeClr>
                </a:solidFill>
              </a:rPr>
              <a:t>。</a:t>
            </a:r>
          </a:p>
        </p:txBody>
      </p:sp>
    </p:spTree>
    <p:extLst>
      <p:ext uri="{BB962C8B-B14F-4D97-AF65-F5344CB8AC3E}">
        <p14:creationId xmlns:p14="http://schemas.microsoft.com/office/powerpoint/2010/main" val="154305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BE8D9F5-E213-412E-8659-D96EC1A4AF4C}"/>
              </a:ext>
            </a:extLst>
          </p:cNvPr>
          <p:cNvSpPr>
            <a:spLocks noGrp="1"/>
          </p:cNvSpPr>
          <p:nvPr>
            <p:ph type="title"/>
          </p:nvPr>
        </p:nvSpPr>
        <p:spPr/>
        <p:txBody>
          <a:bodyPr/>
          <a:lstStyle/>
          <a:p>
            <a:r>
              <a:rPr lang="zh-TW" altLang="en-US" dirty="0">
                <a:solidFill>
                  <a:srgbClr val="0070C0"/>
                </a:solidFill>
              </a:rPr>
              <a:t>參與者</a:t>
            </a:r>
          </a:p>
        </p:txBody>
      </p:sp>
      <p:sp>
        <p:nvSpPr>
          <p:cNvPr id="3" name="內容版面配置區 2">
            <a:extLst>
              <a:ext uri="{FF2B5EF4-FFF2-40B4-BE49-F238E27FC236}">
                <a16:creationId xmlns:a16="http://schemas.microsoft.com/office/drawing/2014/main" id="{AE03334A-D994-42D5-AF33-BE8DEE177CEE}"/>
              </a:ext>
            </a:extLst>
          </p:cNvPr>
          <p:cNvSpPr>
            <a:spLocks noGrp="1"/>
          </p:cNvSpPr>
          <p:nvPr>
            <p:ph idx="1"/>
          </p:nvPr>
        </p:nvSpPr>
        <p:spPr/>
        <p:txBody>
          <a:bodyPr/>
          <a:lstStyle/>
          <a:p>
            <a:r>
              <a:rPr lang="zh-TW" altLang="en-US" dirty="0"/>
              <a:t>共</a:t>
            </a:r>
            <a:r>
              <a:rPr lang="en-US" altLang="zh-TW" dirty="0"/>
              <a:t>49</a:t>
            </a:r>
            <a:r>
              <a:rPr lang="zh-TW" altLang="en-US" dirty="0"/>
              <a:t>名參與者，分成</a:t>
            </a:r>
            <a:r>
              <a:rPr lang="en-US" altLang="zh-TW" dirty="0"/>
              <a:t>3</a:t>
            </a:r>
            <a:r>
              <a:rPr lang="zh-TW" altLang="en-US" dirty="0"/>
              <a:t>組：</a:t>
            </a:r>
            <a:endParaRPr lang="en-US" altLang="zh-TW" dirty="0"/>
          </a:p>
          <a:p>
            <a:pPr marL="731520" lvl="1" indent="-457200">
              <a:buFont typeface="+mj-lt"/>
              <a:buAutoNum type="arabicPeriod"/>
            </a:pPr>
            <a:r>
              <a:rPr lang="zh-TW" altLang="en-US" dirty="0"/>
              <a:t>新手駕駛</a:t>
            </a:r>
            <a:r>
              <a:rPr lang="en-US" altLang="zh-TW" dirty="0"/>
              <a:t>(14</a:t>
            </a:r>
            <a:r>
              <a:rPr lang="zh-TW" altLang="en-US" dirty="0"/>
              <a:t>名，</a:t>
            </a:r>
            <a:r>
              <a:rPr lang="en-US" altLang="zh-TW" dirty="0"/>
              <a:t>M=7.5</a:t>
            </a:r>
            <a:r>
              <a:rPr lang="zh-TW" altLang="en-US" dirty="0"/>
              <a:t>月，</a:t>
            </a:r>
            <a:r>
              <a:rPr lang="en-US" altLang="zh-TW" dirty="0"/>
              <a:t>M=20.3</a:t>
            </a:r>
            <a:r>
              <a:rPr lang="zh-TW" altLang="en-US" dirty="0"/>
              <a:t>歲</a:t>
            </a:r>
            <a:r>
              <a:rPr lang="en-US" altLang="zh-TW" dirty="0"/>
              <a:t>)</a:t>
            </a:r>
          </a:p>
          <a:p>
            <a:pPr marL="731520" lvl="1" indent="-457200">
              <a:buFont typeface="+mj-lt"/>
              <a:buAutoNum type="arabicPeriod"/>
            </a:pPr>
            <a:r>
              <a:rPr lang="zh-TW" altLang="en-US" dirty="0"/>
              <a:t>經驗豐富駕駛</a:t>
            </a:r>
            <a:r>
              <a:rPr lang="en-US" altLang="zh-TW" dirty="0"/>
              <a:t>(17</a:t>
            </a:r>
            <a:r>
              <a:rPr lang="zh-TW" altLang="en-US" dirty="0"/>
              <a:t>名，</a:t>
            </a:r>
            <a:r>
              <a:rPr lang="en-US" altLang="zh-TW" dirty="0"/>
              <a:t>M=16.4</a:t>
            </a:r>
            <a:r>
              <a:rPr lang="zh-TW" altLang="en-US" dirty="0"/>
              <a:t>年，</a:t>
            </a:r>
            <a:r>
              <a:rPr lang="en-US" altLang="zh-TW" dirty="0"/>
              <a:t>M=33</a:t>
            </a:r>
            <a:r>
              <a:rPr lang="zh-TW" altLang="en-US" dirty="0"/>
              <a:t>歲</a:t>
            </a:r>
            <a:r>
              <a:rPr lang="en-US" altLang="zh-TW" dirty="0"/>
              <a:t>)</a:t>
            </a:r>
          </a:p>
          <a:p>
            <a:pPr marL="731520" lvl="1" indent="-457200">
              <a:buFont typeface="+mj-lt"/>
              <a:buAutoNum type="arabicPeriod"/>
            </a:pPr>
            <a:r>
              <a:rPr lang="zh-TW" altLang="en-US" dirty="0"/>
              <a:t>駕駛教練</a:t>
            </a:r>
            <a:r>
              <a:rPr lang="en-US" altLang="zh-TW" dirty="0"/>
              <a:t>(18</a:t>
            </a:r>
            <a:r>
              <a:rPr lang="zh-TW" altLang="en-US" dirty="0"/>
              <a:t>名，</a:t>
            </a:r>
            <a:r>
              <a:rPr lang="en-US" altLang="zh-TW" dirty="0"/>
              <a:t> M=30</a:t>
            </a:r>
            <a:r>
              <a:rPr lang="zh-TW" altLang="en-US" dirty="0"/>
              <a:t>年，</a:t>
            </a:r>
            <a:r>
              <a:rPr lang="en-US" altLang="zh-TW" dirty="0"/>
              <a:t>M=48.5</a:t>
            </a:r>
            <a:r>
              <a:rPr lang="zh-TW" altLang="en-US" dirty="0"/>
              <a:t>歲，指導經驗</a:t>
            </a:r>
            <a:r>
              <a:rPr lang="en-US" altLang="zh-TW" dirty="0"/>
              <a:t>13</a:t>
            </a:r>
            <a:r>
              <a:rPr lang="zh-TW" altLang="en-US" dirty="0"/>
              <a:t>年</a:t>
            </a:r>
            <a:r>
              <a:rPr lang="en-US" altLang="zh-TW" dirty="0"/>
              <a:t>)</a:t>
            </a:r>
          </a:p>
          <a:p>
            <a:r>
              <a:rPr lang="zh-TW" altLang="en-US" dirty="0"/>
              <a:t>駕駛教練均通過英國駕駛標準局的教員考試</a:t>
            </a:r>
            <a:r>
              <a:rPr lang="en-US" altLang="zh-TW" dirty="0"/>
              <a:t>(4</a:t>
            </a:r>
            <a:r>
              <a:rPr lang="zh-TW" altLang="en-US" dirty="0"/>
              <a:t>級</a:t>
            </a:r>
            <a:r>
              <a:rPr lang="en-US" altLang="zh-TW" dirty="0"/>
              <a:t>~6</a:t>
            </a:r>
            <a:r>
              <a:rPr lang="zh-TW" altLang="en-US" dirty="0"/>
              <a:t>級</a:t>
            </a:r>
            <a:r>
              <a:rPr lang="en-US" altLang="zh-TW" dirty="0"/>
              <a:t>)</a:t>
            </a:r>
          </a:p>
          <a:p>
            <a:endParaRPr lang="zh-TW" altLang="en-US" dirty="0"/>
          </a:p>
        </p:txBody>
      </p:sp>
    </p:spTree>
    <p:extLst>
      <p:ext uri="{BB962C8B-B14F-4D97-AF65-F5344CB8AC3E}">
        <p14:creationId xmlns:p14="http://schemas.microsoft.com/office/powerpoint/2010/main" val="3400693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7935E85-F681-4850-B3B5-1799782A2891}"/>
              </a:ext>
            </a:extLst>
          </p:cNvPr>
          <p:cNvSpPr>
            <a:spLocks noGrp="1"/>
          </p:cNvSpPr>
          <p:nvPr>
            <p:ph type="title"/>
          </p:nvPr>
        </p:nvSpPr>
        <p:spPr/>
        <p:txBody>
          <a:bodyPr/>
          <a:lstStyle/>
          <a:p>
            <a:r>
              <a:rPr lang="zh-TW" altLang="en-US" dirty="0">
                <a:solidFill>
                  <a:srgbClr val="0070C0"/>
                </a:solidFill>
              </a:rPr>
              <a:t>設備與模擬環境</a:t>
            </a:r>
          </a:p>
        </p:txBody>
      </p:sp>
      <p:sp>
        <p:nvSpPr>
          <p:cNvPr id="3" name="內容版面配置區 2">
            <a:extLst>
              <a:ext uri="{FF2B5EF4-FFF2-40B4-BE49-F238E27FC236}">
                <a16:creationId xmlns:a16="http://schemas.microsoft.com/office/drawing/2014/main" id="{A88B9E8B-5CE1-49C4-85D3-88DE86335468}"/>
              </a:ext>
            </a:extLst>
          </p:cNvPr>
          <p:cNvSpPr>
            <a:spLocks noGrp="1"/>
          </p:cNvSpPr>
          <p:nvPr>
            <p:ph idx="1"/>
          </p:nvPr>
        </p:nvSpPr>
        <p:spPr>
          <a:xfrm>
            <a:off x="1143001" y="1531621"/>
            <a:ext cx="5709802" cy="4564379"/>
          </a:xfrm>
        </p:spPr>
        <p:txBody>
          <a:bodyPr/>
          <a:lstStyle/>
          <a:p>
            <a:r>
              <a:rPr lang="en-US" altLang="zh-TW" dirty="0"/>
              <a:t>Faros GB3</a:t>
            </a:r>
            <a:r>
              <a:rPr lang="zh-TW" altLang="en-US" dirty="0"/>
              <a:t>駕駛模擬器</a:t>
            </a:r>
            <a:endParaRPr lang="en-US" altLang="zh-TW" dirty="0"/>
          </a:p>
          <a:p>
            <a:r>
              <a:rPr lang="zh-TW" altLang="en-US" dirty="0"/>
              <a:t>螢幕為三個</a:t>
            </a:r>
            <a:r>
              <a:rPr lang="en-US" altLang="zh-TW" dirty="0"/>
              <a:t>19</a:t>
            </a:r>
            <a:r>
              <a:rPr lang="zh-TW" altLang="en-US" dirty="0"/>
              <a:t>英吋的</a:t>
            </a:r>
            <a:r>
              <a:rPr lang="en-US" altLang="zh-TW" dirty="0"/>
              <a:t>LCD</a:t>
            </a:r>
            <a:r>
              <a:rPr lang="zh-TW" altLang="en-US" dirty="0"/>
              <a:t>顯示器</a:t>
            </a:r>
            <a:endParaRPr lang="en-US" altLang="zh-TW" dirty="0"/>
          </a:p>
          <a:p>
            <a:r>
              <a:rPr lang="en-US" altLang="zh-TW" dirty="0"/>
              <a:t>SMI HED 50HZ</a:t>
            </a:r>
            <a:r>
              <a:rPr lang="zh-TW" altLang="en-US" dirty="0"/>
              <a:t> 頭戴式眼動儀</a:t>
            </a:r>
            <a:endParaRPr lang="en-US" altLang="zh-TW" dirty="0"/>
          </a:p>
          <a:p>
            <a:r>
              <a:rPr lang="zh-TW" altLang="en-US" dirty="0"/>
              <a:t>道路環境為城市，包含建築物、路口、交通、交通號誌、標誌等</a:t>
            </a:r>
            <a:endParaRPr lang="en-US" altLang="zh-TW" dirty="0"/>
          </a:p>
          <a:p>
            <a:r>
              <a:rPr lang="zh-TW" altLang="en-US" dirty="0"/>
              <a:t>自動語音指示引導路線</a:t>
            </a:r>
            <a:r>
              <a:rPr lang="en-US" altLang="zh-TW" dirty="0"/>
              <a:t>(</a:t>
            </a:r>
            <a:r>
              <a:rPr lang="zh-TW" altLang="en-US" dirty="0"/>
              <a:t>儀錶板上方的箭頭</a:t>
            </a:r>
            <a:r>
              <a:rPr lang="en-US" altLang="zh-TW" dirty="0"/>
              <a:t>)</a:t>
            </a:r>
          </a:p>
          <a:p>
            <a:endParaRPr lang="en-US" altLang="zh-TW" dirty="0"/>
          </a:p>
          <a:p>
            <a:endParaRPr lang="zh-TW" altLang="en-US" dirty="0"/>
          </a:p>
        </p:txBody>
      </p:sp>
      <p:pic>
        <p:nvPicPr>
          <p:cNvPr id="5" name="圖片 4">
            <a:extLst>
              <a:ext uri="{FF2B5EF4-FFF2-40B4-BE49-F238E27FC236}">
                <a16:creationId xmlns:a16="http://schemas.microsoft.com/office/drawing/2014/main" id="{FE3E7B30-C44F-49F1-82B3-08B53B27B46A}"/>
              </a:ext>
            </a:extLst>
          </p:cNvPr>
          <p:cNvPicPr>
            <a:picLocks noChangeAspect="1"/>
          </p:cNvPicPr>
          <p:nvPr/>
        </p:nvPicPr>
        <p:blipFill rotWithShape="1">
          <a:blip r:embed="rId3">
            <a:extLst>
              <a:ext uri="{28A0092B-C50C-407E-A947-70E740481C1C}">
                <a14:useLocalDpi xmlns:a14="http://schemas.microsoft.com/office/drawing/2010/main" val="0"/>
              </a:ext>
            </a:extLst>
          </a:blip>
          <a:srcRect b="50948"/>
          <a:stretch/>
        </p:blipFill>
        <p:spPr>
          <a:xfrm>
            <a:off x="7675927" y="385893"/>
            <a:ext cx="4165718" cy="2973361"/>
          </a:xfrm>
          <a:prstGeom prst="rect">
            <a:avLst/>
          </a:prstGeom>
        </p:spPr>
      </p:pic>
      <p:pic>
        <p:nvPicPr>
          <p:cNvPr id="6" name="圖片 5">
            <a:extLst>
              <a:ext uri="{FF2B5EF4-FFF2-40B4-BE49-F238E27FC236}">
                <a16:creationId xmlns:a16="http://schemas.microsoft.com/office/drawing/2014/main" id="{770E1CF5-5B06-4AD9-B24D-ECD565D70286}"/>
              </a:ext>
            </a:extLst>
          </p:cNvPr>
          <p:cNvPicPr>
            <a:picLocks noChangeAspect="1"/>
          </p:cNvPicPr>
          <p:nvPr/>
        </p:nvPicPr>
        <p:blipFill rotWithShape="1">
          <a:blip r:embed="rId3">
            <a:extLst>
              <a:ext uri="{28A0092B-C50C-407E-A947-70E740481C1C}">
                <a14:useLocalDpi xmlns:a14="http://schemas.microsoft.com/office/drawing/2010/main" val="0"/>
              </a:ext>
            </a:extLst>
          </a:blip>
          <a:srcRect t="51310" b="-362"/>
          <a:stretch/>
        </p:blipFill>
        <p:spPr>
          <a:xfrm>
            <a:off x="7675927" y="3529667"/>
            <a:ext cx="4165718" cy="2973361"/>
          </a:xfrm>
          <a:prstGeom prst="rect">
            <a:avLst/>
          </a:prstGeom>
        </p:spPr>
      </p:pic>
    </p:spTree>
    <p:extLst>
      <p:ext uri="{BB962C8B-B14F-4D97-AF65-F5344CB8AC3E}">
        <p14:creationId xmlns:p14="http://schemas.microsoft.com/office/powerpoint/2010/main" val="1871344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CFA9837-439E-4523-989A-074A196D4E1F}"/>
              </a:ext>
            </a:extLst>
          </p:cNvPr>
          <p:cNvSpPr>
            <a:spLocks noGrp="1"/>
          </p:cNvSpPr>
          <p:nvPr>
            <p:ph type="title"/>
          </p:nvPr>
        </p:nvSpPr>
        <p:spPr/>
        <p:txBody>
          <a:bodyPr/>
          <a:lstStyle/>
          <a:p>
            <a:r>
              <a:rPr lang="zh-TW" altLang="en-US" dirty="0">
                <a:solidFill>
                  <a:srgbClr val="0070C0"/>
                </a:solidFill>
              </a:rPr>
              <a:t>道路事件</a:t>
            </a:r>
          </a:p>
        </p:txBody>
      </p:sp>
      <p:sp>
        <p:nvSpPr>
          <p:cNvPr id="3" name="內容版面配置區 2">
            <a:extLst>
              <a:ext uri="{FF2B5EF4-FFF2-40B4-BE49-F238E27FC236}">
                <a16:creationId xmlns:a16="http://schemas.microsoft.com/office/drawing/2014/main" id="{3BCFB427-D4C3-477E-A2DB-58C0B7B13807}"/>
              </a:ext>
            </a:extLst>
          </p:cNvPr>
          <p:cNvSpPr>
            <a:spLocks noGrp="1"/>
          </p:cNvSpPr>
          <p:nvPr>
            <p:ph idx="1"/>
          </p:nvPr>
        </p:nvSpPr>
        <p:spPr/>
        <p:txBody>
          <a:bodyPr/>
          <a:lstStyle/>
          <a:p>
            <a:r>
              <a:rPr lang="zh-TW" altLang="en-US" dirty="0"/>
              <a:t>危險分成</a:t>
            </a:r>
            <a:r>
              <a:rPr lang="en-US" altLang="zh-TW" dirty="0"/>
              <a:t>3</a:t>
            </a:r>
            <a:r>
              <a:rPr lang="zh-TW" altLang="en-US" dirty="0"/>
              <a:t>類：行為預測危險</a:t>
            </a:r>
            <a:r>
              <a:rPr lang="en-US" altLang="zh-TW" dirty="0"/>
              <a:t>(BP)</a:t>
            </a:r>
            <a:r>
              <a:rPr lang="zh-TW" altLang="en-US" dirty="0"/>
              <a:t>、環境預測危險</a:t>
            </a:r>
            <a:r>
              <a:rPr lang="en-US" altLang="zh-TW" dirty="0"/>
              <a:t>(EP)</a:t>
            </a:r>
            <a:r>
              <a:rPr lang="zh-TW" altLang="en-US" dirty="0"/>
              <a:t>、注意力集中與分散危險</a:t>
            </a:r>
            <a:r>
              <a:rPr lang="en-US" altLang="zh-TW" dirty="0"/>
              <a:t>(DF)</a:t>
            </a:r>
            <a:endParaRPr lang="zh-TW" altLang="en-US" dirty="0"/>
          </a:p>
        </p:txBody>
      </p:sp>
      <p:pic>
        <p:nvPicPr>
          <p:cNvPr id="5" name="圖片 4">
            <a:extLst>
              <a:ext uri="{FF2B5EF4-FFF2-40B4-BE49-F238E27FC236}">
                <a16:creationId xmlns:a16="http://schemas.microsoft.com/office/drawing/2014/main" id="{3145BD02-C96F-4590-A574-5E32C0EEEF6C}"/>
              </a:ext>
            </a:extLst>
          </p:cNvPr>
          <p:cNvPicPr>
            <a:picLocks noChangeAspect="1"/>
          </p:cNvPicPr>
          <p:nvPr/>
        </p:nvPicPr>
        <p:blipFill rotWithShape="1">
          <a:blip r:embed="rId3">
            <a:extLst>
              <a:ext uri="{28A0092B-C50C-407E-A947-70E740481C1C}">
                <a14:useLocalDpi xmlns:a14="http://schemas.microsoft.com/office/drawing/2010/main" val="0"/>
              </a:ext>
            </a:extLst>
          </a:blip>
          <a:srcRect r="491"/>
          <a:stretch/>
        </p:blipFill>
        <p:spPr>
          <a:xfrm>
            <a:off x="615107" y="2935610"/>
            <a:ext cx="10961785" cy="3160390"/>
          </a:xfrm>
          <a:prstGeom prst="rect">
            <a:avLst/>
          </a:prstGeom>
        </p:spPr>
      </p:pic>
    </p:spTree>
    <p:extLst>
      <p:ext uri="{BB962C8B-B14F-4D97-AF65-F5344CB8AC3E}">
        <p14:creationId xmlns:p14="http://schemas.microsoft.com/office/powerpoint/2010/main" val="3802229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CB44B8-C448-47DB-A506-28E0F66C06DE}"/>
              </a:ext>
            </a:extLst>
          </p:cNvPr>
          <p:cNvSpPr>
            <a:spLocks noGrp="1"/>
          </p:cNvSpPr>
          <p:nvPr>
            <p:ph type="title"/>
          </p:nvPr>
        </p:nvSpPr>
        <p:spPr/>
        <p:txBody>
          <a:bodyPr/>
          <a:lstStyle/>
          <a:p>
            <a:r>
              <a:rPr lang="zh-TW" altLang="en-US" dirty="0">
                <a:solidFill>
                  <a:srgbClr val="0070C0"/>
                </a:solidFill>
              </a:rPr>
              <a:t>實驗設計</a:t>
            </a:r>
          </a:p>
        </p:txBody>
      </p:sp>
      <p:sp>
        <p:nvSpPr>
          <p:cNvPr id="3" name="內容版面配置區 2">
            <a:extLst>
              <a:ext uri="{FF2B5EF4-FFF2-40B4-BE49-F238E27FC236}">
                <a16:creationId xmlns:a16="http://schemas.microsoft.com/office/drawing/2014/main" id="{746E531A-E70C-47D8-AAF1-CB003EA14622}"/>
              </a:ext>
            </a:extLst>
          </p:cNvPr>
          <p:cNvSpPr>
            <a:spLocks noGrp="1"/>
          </p:cNvSpPr>
          <p:nvPr>
            <p:ph idx="1"/>
          </p:nvPr>
        </p:nvSpPr>
        <p:spPr/>
        <p:txBody>
          <a:bodyPr/>
          <a:lstStyle/>
          <a:p>
            <a:r>
              <a:rPr lang="zh-TW" altLang="en-US" dirty="0"/>
              <a:t>採</a:t>
            </a:r>
            <a:r>
              <a:rPr lang="en-US" altLang="zh-TW" dirty="0"/>
              <a:t>3</a:t>
            </a:r>
            <a:r>
              <a:rPr lang="zh-TW" altLang="en-US" dirty="0"/>
              <a:t>*</a:t>
            </a:r>
            <a:r>
              <a:rPr lang="en-US" altLang="zh-TW" dirty="0"/>
              <a:t>3</a:t>
            </a:r>
            <a:r>
              <a:rPr lang="zh-TW" altLang="en-US" dirty="0"/>
              <a:t>*</a:t>
            </a:r>
            <a:r>
              <a:rPr lang="en-US" altLang="zh-TW" dirty="0"/>
              <a:t>2</a:t>
            </a:r>
            <a:r>
              <a:rPr lang="zh-TW" altLang="en-US" dirty="0"/>
              <a:t>設計</a:t>
            </a:r>
            <a:endParaRPr lang="en-US" altLang="zh-TW" dirty="0"/>
          </a:p>
          <a:p>
            <a:r>
              <a:rPr lang="zh-TW" altLang="en-US" dirty="0"/>
              <a:t>組間</a:t>
            </a:r>
            <a:endParaRPr lang="en-US" altLang="zh-TW" dirty="0"/>
          </a:p>
          <a:p>
            <a:pPr marL="731520" lvl="1" indent="-457200">
              <a:buFont typeface="+mj-lt"/>
              <a:buAutoNum type="arabicPeriod"/>
            </a:pPr>
            <a:r>
              <a:rPr lang="zh-TW" altLang="en-US" dirty="0"/>
              <a:t>新手駕駛、經驗豐富駕駛、教練</a:t>
            </a:r>
            <a:endParaRPr lang="en-US" altLang="zh-TW" dirty="0"/>
          </a:p>
          <a:p>
            <a:r>
              <a:rPr lang="zh-TW" altLang="en-US" dirty="0"/>
              <a:t>組內</a:t>
            </a:r>
            <a:endParaRPr lang="en-US" altLang="zh-TW" dirty="0"/>
          </a:p>
          <a:p>
            <a:pPr marL="731520" lvl="1" indent="-457200">
              <a:buFont typeface="+mj-lt"/>
              <a:buAutoNum type="arabicPeriod"/>
            </a:pPr>
            <a:r>
              <a:rPr lang="zh-TW" altLang="en-US" dirty="0"/>
              <a:t>危險類型：行為預測、環境預測、注意力集中與分心</a:t>
            </a:r>
            <a:endParaRPr lang="en-US" altLang="zh-TW" dirty="0"/>
          </a:p>
          <a:p>
            <a:pPr marL="731520" lvl="1" indent="-457200">
              <a:buFont typeface="+mj-lt"/>
              <a:buAutoNum type="arabicPeriod"/>
            </a:pPr>
            <a:r>
              <a:rPr lang="zh-TW" altLang="en-US" dirty="0"/>
              <a:t>級別：危險開始前、危險觸發後</a:t>
            </a:r>
          </a:p>
        </p:txBody>
      </p:sp>
    </p:spTree>
    <p:extLst>
      <p:ext uri="{BB962C8B-B14F-4D97-AF65-F5344CB8AC3E}">
        <p14:creationId xmlns:p14="http://schemas.microsoft.com/office/powerpoint/2010/main" val="458766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8D818F7-F6D0-4341-AF5F-DE112E59421F}"/>
              </a:ext>
            </a:extLst>
          </p:cNvPr>
          <p:cNvSpPr>
            <a:spLocks noGrp="1"/>
          </p:cNvSpPr>
          <p:nvPr>
            <p:ph type="title"/>
          </p:nvPr>
        </p:nvSpPr>
        <p:spPr/>
        <p:txBody>
          <a:bodyPr/>
          <a:lstStyle/>
          <a:p>
            <a:r>
              <a:rPr lang="zh-TW" altLang="en-US" dirty="0">
                <a:solidFill>
                  <a:srgbClr val="0070C0"/>
                </a:solidFill>
              </a:rPr>
              <a:t>實驗程序</a:t>
            </a:r>
          </a:p>
        </p:txBody>
      </p:sp>
      <p:sp>
        <p:nvSpPr>
          <p:cNvPr id="3" name="內容版面配置區 2">
            <a:extLst>
              <a:ext uri="{FF2B5EF4-FFF2-40B4-BE49-F238E27FC236}">
                <a16:creationId xmlns:a16="http://schemas.microsoft.com/office/drawing/2014/main" id="{AF0EAC63-EBF1-4CAA-BD43-7B2CE250B2E9}"/>
              </a:ext>
            </a:extLst>
          </p:cNvPr>
          <p:cNvSpPr>
            <a:spLocks noGrp="1"/>
          </p:cNvSpPr>
          <p:nvPr>
            <p:ph idx="1"/>
          </p:nvPr>
        </p:nvSpPr>
        <p:spPr/>
        <p:txBody>
          <a:bodyPr/>
          <a:lstStyle/>
          <a:p>
            <a:pPr marL="502920" indent="-457200">
              <a:buFont typeface="+mj-lt"/>
              <a:buAutoNum type="arabicPeriod"/>
            </a:pPr>
            <a:r>
              <a:rPr lang="zh-TW" altLang="en-US" dirty="0"/>
              <a:t>填寫人口統計學調查表</a:t>
            </a:r>
            <a:endParaRPr lang="en-US" altLang="zh-TW" dirty="0"/>
          </a:p>
          <a:p>
            <a:pPr marL="502920" indent="-457200">
              <a:buFont typeface="+mj-lt"/>
              <a:buAutoNum type="arabicPeriod"/>
            </a:pPr>
            <a:r>
              <a:rPr lang="zh-TW" altLang="en-US" dirty="0"/>
              <a:t>進行練習</a:t>
            </a:r>
            <a:endParaRPr lang="en-US" altLang="zh-TW" dirty="0"/>
          </a:p>
          <a:p>
            <a:pPr marL="502920" indent="-457200">
              <a:buFont typeface="+mj-lt"/>
              <a:buAutoNum type="arabicPeriod"/>
            </a:pPr>
            <a:r>
              <a:rPr lang="zh-TW" altLang="en-US" dirty="0"/>
              <a:t>安裝眼動設備及校準</a:t>
            </a:r>
            <a:endParaRPr lang="en-US" altLang="zh-TW" dirty="0"/>
          </a:p>
          <a:p>
            <a:pPr marL="502920" indent="-457200">
              <a:buFont typeface="+mj-lt"/>
              <a:buAutoNum type="arabicPeriod"/>
            </a:pPr>
            <a:r>
              <a:rPr lang="zh-TW" altLang="en-US" dirty="0"/>
              <a:t>實際駕駛</a:t>
            </a:r>
            <a:endParaRPr lang="en-US" altLang="zh-TW" dirty="0"/>
          </a:p>
          <a:p>
            <a:endParaRPr lang="en-US" altLang="zh-TW" dirty="0"/>
          </a:p>
          <a:p>
            <a:r>
              <a:rPr lang="zh-TW" altLang="en-US" dirty="0"/>
              <a:t>每種危險都有</a:t>
            </a:r>
            <a:r>
              <a:rPr lang="en-US" altLang="zh-TW" dirty="0"/>
              <a:t>3</a:t>
            </a:r>
            <a:r>
              <a:rPr lang="zh-TW" altLang="en-US" dirty="0"/>
              <a:t>種事件，共計</a:t>
            </a:r>
            <a:r>
              <a:rPr lang="en-US" altLang="zh-TW" dirty="0"/>
              <a:t>9</a:t>
            </a:r>
            <a:r>
              <a:rPr lang="zh-TW" altLang="en-US" dirty="0"/>
              <a:t>種</a:t>
            </a:r>
            <a:endParaRPr lang="en-US" altLang="zh-TW" dirty="0"/>
          </a:p>
          <a:p>
            <a:r>
              <a:rPr lang="zh-TW" altLang="en-US" dirty="0"/>
              <a:t>每個事件的位置的是設計好的，同樣的危險類型不會放在一起</a:t>
            </a:r>
          </a:p>
        </p:txBody>
      </p:sp>
    </p:spTree>
    <p:extLst>
      <p:ext uri="{BB962C8B-B14F-4D97-AF65-F5344CB8AC3E}">
        <p14:creationId xmlns:p14="http://schemas.microsoft.com/office/powerpoint/2010/main" val="2295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F23C798-42FD-43A8-B9B7-49FD32E23DE5}"/>
              </a:ext>
            </a:extLst>
          </p:cNvPr>
          <p:cNvSpPr>
            <a:spLocks noGrp="1"/>
          </p:cNvSpPr>
          <p:nvPr>
            <p:ph type="title"/>
          </p:nvPr>
        </p:nvSpPr>
        <p:spPr/>
        <p:txBody>
          <a:bodyPr/>
          <a:lstStyle/>
          <a:p>
            <a:r>
              <a:rPr lang="zh-TW" altLang="en-US" dirty="0">
                <a:solidFill>
                  <a:srgbClr val="0070C0"/>
                </a:solidFill>
              </a:rPr>
              <a:t>看到關鍵刺激的百分比</a:t>
            </a:r>
          </a:p>
        </p:txBody>
      </p:sp>
      <p:sp>
        <p:nvSpPr>
          <p:cNvPr id="3" name="內容版面配置區 2">
            <a:extLst>
              <a:ext uri="{FF2B5EF4-FFF2-40B4-BE49-F238E27FC236}">
                <a16:creationId xmlns:a16="http://schemas.microsoft.com/office/drawing/2014/main" id="{31F61C3F-3C81-4A72-B494-DBCBB53F01B8}"/>
              </a:ext>
            </a:extLst>
          </p:cNvPr>
          <p:cNvSpPr>
            <a:spLocks noGrp="1"/>
          </p:cNvSpPr>
          <p:nvPr>
            <p:ph idx="1"/>
          </p:nvPr>
        </p:nvSpPr>
        <p:spPr/>
        <p:txBody>
          <a:bodyPr/>
          <a:lstStyle/>
          <a:p>
            <a:pPr algn="just"/>
            <a:r>
              <a:rPr lang="zh-TW" altLang="en-US" dirty="0"/>
              <a:t>與危險開始前</a:t>
            </a:r>
            <a:r>
              <a:rPr lang="en-US" altLang="zh-TW" dirty="0"/>
              <a:t>(61%)</a:t>
            </a:r>
            <a:r>
              <a:rPr lang="zh-TW" altLang="en-US" dirty="0"/>
              <a:t>相比，危險觸發後</a:t>
            </a:r>
            <a:r>
              <a:rPr lang="en-US" altLang="zh-TW" dirty="0"/>
              <a:t>(86%)</a:t>
            </a:r>
            <a:r>
              <a:rPr lang="zh-TW" altLang="en-US" dirty="0"/>
              <a:t>參與者看到關鍵刺激的百分比較高</a:t>
            </a:r>
            <a:r>
              <a:rPr lang="en-US" altLang="zh-TW" dirty="0"/>
              <a:t>F(1,46)=97.9 p&lt;0.001</a:t>
            </a:r>
          </a:p>
          <a:p>
            <a:pPr algn="just"/>
            <a:r>
              <a:rPr lang="zh-TW" altLang="en-US" dirty="0"/>
              <a:t>組間發現顯顯著差異 </a:t>
            </a:r>
            <a:r>
              <a:rPr lang="en-US" altLang="zh-TW" dirty="0"/>
              <a:t>F(2,46)=6.4 p&lt;0.05 </a:t>
            </a:r>
            <a:r>
              <a:rPr lang="zh-TW" altLang="en-US" dirty="0"/>
              <a:t>，教練</a:t>
            </a:r>
            <a:r>
              <a:rPr lang="en-US" altLang="zh-TW" dirty="0"/>
              <a:t>(p&lt;0.005)</a:t>
            </a:r>
            <a:r>
              <a:rPr lang="zh-TW" altLang="en-US" dirty="0"/>
              <a:t>與新手駕駛之間有顯著差異，駕駛經驗豐富者</a:t>
            </a:r>
            <a:r>
              <a:rPr lang="en-US" altLang="zh-TW" dirty="0"/>
              <a:t>(p&lt;0.05)</a:t>
            </a:r>
            <a:r>
              <a:rPr lang="zh-TW" altLang="en-US" dirty="0"/>
              <a:t>與新手駕駛之間也有顯著差異，但教練與駕駛經驗豐富者之間沒有顯著差異</a:t>
            </a:r>
            <a:endParaRPr lang="en-US" altLang="zh-TW" dirty="0"/>
          </a:p>
          <a:p>
            <a:pPr algn="just"/>
            <a:r>
              <a:rPr lang="zh-TW" altLang="en-US" dirty="0"/>
              <a:t>三種危險類型發現三項的交互作用</a:t>
            </a:r>
            <a:r>
              <a:rPr lang="en-US" altLang="zh-TW" dirty="0"/>
              <a:t>F(4,92)=4.3 p&lt;0.005</a:t>
            </a:r>
            <a:r>
              <a:rPr lang="zh-TW" altLang="en-US" dirty="0"/>
              <a:t>，在</a:t>
            </a:r>
            <a:r>
              <a:rPr lang="en-US" altLang="zh-TW" dirty="0"/>
              <a:t>BP</a:t>
            </a:r>
            <a:r>
              <a:rPr lang="zh-TW" altLang="en-US" dirty="0"/>
              <a:t>場景中發現新手駕駛者在危險開始前看到刺激的百分比較駕駛經驗豐富者</a:t>
            </a:r>
            <a:r>
              <a:rPr lang="en-US" altLang="zh-TW" dirty="0"/>
              <a:t>(p&lt;0.001)</a:t>
            </a:r>
            <a:r>
              <a:rPr lang="zh-TW" altLang="en-US" dirty="0"/>
              <a:t>以及教練少</a:t>
            </a:r>
            <a:r>
              <a:rPr lang="en-US" altLang="zh-TW" dirty="0"/>
              <a:t>(p&lt;0.001)</a:t>
            </a:r>
            <a:r>
              <a:rPr lang="zh-TW" altLang="en-US" dirty="0"/>
              <a:t>，而危險觸發後則無差異；在</a:t>
            </a:r>
            <a:r>
              <a:rPr lang="en-US" altLang="zh-TW" dirty="0"/>
              <a:t>EP</a:t>
            </a:r>
            <a:r>
              <a:rPr lang="zh-TW" altLang="en-US" dirty="0"/>
              <a:t>場景中則相反，在危險觸發後發現新手駕駛者在危險開始前看到刺激的百分比較駕駛經驗豐富者</a:t>
            </a:r>
            <a:r>
              <a:rPr lang="en-US" altLang="zh-TW" dirty="0"/>
              <a:t>(p&lt;0.01)</a:t>
            </a:r>
            <a:r>
              <a:rPr lang="zh-TW" altLang="en-US" dirty="0"/>
              <a:t>以及教練少</a:t>
            </a:r>
            <a:r>
              <a:rPr lang="en-US" altLang="zh-TW" dirty="0"/>
              <a:t>(p&lt;0.005)</a:t>
            </a:r>
            <a:endParaRPr lang="zh-TW" altLang="en-US" dirty="0"/>
          </a:p>
        </p:txBody>
      </p:sp>
    </p:spTree>
    <p:extLst>
      <p:ext uri="{BB962C8B-B14F-4D97-AF65-F5344CB8AC3E}">
        <p14:creationId xmlns:p14="http://schemas.microsoft.com/office/powerpoint/2010/main" val="3710764789"/>
      </p:ext>
    </p:extLst>
  </p:cSld>
  <p:clrMapOvr>
    <a:masterClrMapping/>
  </p:clrMapOvr>
</p:sld>
</file>

<file path=ppt/theme/theme1.xml><?xml version="1.0" encoding="utf-8"?>
<a:theme xmlns:a="http://schemas.openxmlformats.org/drawingml/2006/main" name="基礎">
  <a:themeElements>
    <a:clrScheme name="基礎">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基礎">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基礎">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基礎</Template>
  <TotalTime>471</TotalTime>
  <Words>1615</Words>
  <Application>Microsoft Office PowerPoint</Application>
  <PresentationFormat>寬螢幕</PresentationFormat>
  <Paragraphs>107</Paragraphs>
  <Slides>18</Slides>
  <Notes>7</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18</vt:i4>
      </vt:variant>
    </vt:vector>
  </HeadingPairs>
  <TitlesOfParts>
    <vt:vector size="26" baseType="lpstr">
      <vt:lpstr>微軟正黑體</vt:lpstr>
      <vt:lpstr>新細明體</vt:lpstr>
      <vt:lpstr>Arial</vt:lpstr>
      <vt:lpstr>Arial Black</vt:lpstr>
      <vt:lpstr>Calibri</vt:lpstr>
      <vt:lpstr>Corbel</vt:lpstr>
      <vt:lpstr>Wingdings</vt:lpstr>
      <vt:lpstr>基礎</vt:lpstr>
      <vt:lpstr>Some hazards are more attractive than others: drivers of varying experience respond differently to different types of hazard</vt:lpstr>
      <vt:lpstr>簡介</vt:lpstr>
      <vt:lpstr>簡介</vt:lpstr>
      <vt:lpstr>參與者</vt:lpstr>
      <vt:lpstr>設備與模擬環境</vt:lpstr>
      <vt:lpstr>道路事件</vt:lpstr>
      <vt:lpstr>實驗設計</vt:lpstr>
      <vt:lpstr>實驗程序</vt:lpstr>
      <vt:lpstr>看到關鍵刺激的百分比</vt:lpstr>
      <vt:lpstr>PowerPoint 簡報</vt:lpstr>
      <vt:lpstr>首次看到關鍵刺激的速度</vt:lpstr>
      <vt:lpstr>PowerPoint 簡報</vt:lpstr>
      <vt:lpstr>對關鍵刺激的平均停留時間</vt:lpstr>
      <vt:lpstr>PowerPoint 簡報</vt:lpstr>
      <vt:lpstr>平均速度</vt:lpstr>
      <vt:lpstr>PowerPoint 簡報</vt:lpstr>
      <vt:lpstr>討論</vt:lpstr>
      <vt:lpstr>觀念性架構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邱郁茹</dc:creator>
  <cp:lastModifiedBy>邱郁茹</cp:lastModifiedBy>
  <cp:revision>25</cp:revision>
  <dcterms:created xsi:type="dcterms:W3CDTF">2020-07-13T08:30:34Z</dcterms:created>
  <dcterms:modified xsi:type="dcterms:W3CDTF">2020-09-09T05:55:46Z</dcterms:modified>
</cp:coreProperties>
</file>